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23"/>
    <p:restoredTop sz="94629"/>
  </p:normalViewPr>
  <p:slideViewPr>
    <p:cSldViewPr>
      <p:cViewPr>
        <p:scale>
          <a:sx n="60" d="100"/>
          <a:sy n="60" d="100"/>
        </p:scale>
        <p:origin x="-1200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1B6F-2438-42A5-AB3E-FF502CFC9B72}" type="datetimeFigureOut">
              <a:rPr lang="es-ES_tradnl" smtClean="0"/>
              <a:t>19/10/2020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EB0FB-5E15-49C9-A23C-05D490CE814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87667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1B6F-2438-42A5-AB3E-FF502CFC9B72}" type="datetimeFigureOut">
              <a:rPr lang="es-ES_tradnl" smtClean="0"/>
              <a:t>19/10/2020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EB0FB-5E15-49C9-A23C-05D490CE814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42618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1B6F-2438-42A5-AB3E-FF502CFC9B72}" type="datetimeFigureOut">
              <a:rPr lang="es-ES_tradnl" smtClean="0"/>
              <a:t>19/10/2020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EB0FB-5E15-49C9-A23C-05D490CE814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33130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1B6F-2438-42A5-AB3E-FF502CFC9B72}" type="datetimeFigureOut">
              <a:rPr lang="es-ES_tradnl" smtClean="0"/>
              <a:t>19/10/2020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EB0FB-5E15-49C9-A23C-05D490CE814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5030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1B6F-2438-42A5-AB3E-FF502CFC9B72}" type="datetimeFigureOut">
              <a:rPr lang="es-ES_tradnl" smtClean="0"/>
              <a:t>19/10/2020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EB0FB-5E15-49C9-A23C-05D490CE814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1487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1B6F-2438-42A5-AB3E-FF502CFC9B72}" type="datetimeFigureOut">
              <a:rPr lang="es-ES_tradnl" smtClean="0"/>
              <a:t>19/10/2020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EB0FB-5E15-49C9-A23C-05D490CE814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70007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1B6F-2438-42A5-AB3E-FF502CFC9B72}" type="datetimeFigureOut">
              <a:rPr lang="es-ES_tradnl" smtClean="0"/>
              <a:t>19/10/2020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EB0FB-5E15-49C9-A23C-05D490CE814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36255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1B6F-2438-42A5-AB3E-FF502CFC9B72}" type="datetimeFigureOut">
              <a:rPr lang="es-ES_tradnl" smtClean="0"/>
              <a:t>19/10/2020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EB0FB-5E15-49C9-A23C-05D490CE814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31092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1B6F-2438-42A5-AB3E-FF502CFC9B72}" type="datetimeFigureOut">
              <a:rPr lang="es-ES_tradnl" smtClean="0"/>
              <a:t>19/10/2020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EB0FB-5E15-49C9-A23C-05D490CE814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04541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1B6F-2438-42A5-AB3E-FF502CFC9B72}" type="datetimeFigureOut">
              <a:rPr lang="es-ES_tradnl" smtClean="0"/>
              <a:t>19/10/2020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EB0FB-5E15-49C9-A23C-05D490CE814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32207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1B6F-2438-42A5-AB3E-FF502CFC9B72}" type="datetimeFigureOut">
              <a:rPr lang="es-ES_tradnl" smtClean="0"/>
              <a:t>19/10/2020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EB0FB-5E15-49C9-A23C-05D490CE814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6874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rect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31B6F-2438-42A5-AB3E-FF502CFC9B72}" type="datetimeFigureOut">
              <a:rPr lang="es-ES_tradnl" smtClean="0"/>
              <a:t>19/10/2020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EB0FB-5E15-49C9-A23C-05D490CE814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60825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ventos.unizar.es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g"/><Relationship Id="rId5" Type="http://schemas.openxmlformats.org/officeDocument/2006/relationships/image" Target="../media/image2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84525"/>
            <a:ext cx="9143999" cy="36734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3 Rectángulo"/>
          <p:cNvSpPr/>
          <p:nvPr/>
        </p:nvSpPr>
        <p:spPr>
          <a:xfrm>
            <a:off x="1421904" y="73075"/>
            <a:ext cx="6678488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400" b="1" dirty="0">
                <a:latin typeface="+mj-lt"/>
                <a:cs typeface="Times New Roman" panose="02020603050405020304" pitchFamily="18" charset="0"/>
              </a:rPr>
              <a:t>Mesa-Coloquio</a:t>
            </a:r>
          </a:p>
          <a:p>
            <a:pPr algn="ctr"/>
            <a:r>
              <a:rPr lang="es-ES_tradnl" sz="4000" b="1" i="1" dirty="0">
                <a:latin typeface="+mj-lt"/>
                <a:cs typeface="Times New Roman" panose="02020603050405020304" pitchFamily="18" charset="0"/>
              </a:rPr>
              <a:t>La ocupación ilegal de viviendas. </a:t>
            </a:r>
            <a:endParaRPr lang="es-ES_tradnl" sz="4000" dirty="0">
              <a:latin typeface="+mj-lt"/>
              <a:cs typeface="Times New Roman" panose="02020603050405020304" pitchFamily="18" charset="0"/>
            </a:endParaRPr>
          </a:p>
          <a:p>
            <a:pPr algn="ctr"/>
            <a:r>
              <a:rPr lang="es-ES_tradnl" sz="4000" b="1" i="1" dirty="0">
                <a:latin typeface="+mj-lt"/>
                <a:cs typeface="Times New Roman" panose="02020603050405020304" pitchFamily="18" charset="0"/>
              </a:rPr>
              <a:t>Análisis jurídico de la situación en España</a:t>
            </a:r>
            <a:r>
              <a:rPr lang="es-ES_tradnl" b="1" dirty="0">
                <a:latin typeface="+mj-lt"/>
                <a:cs typeface="Times New Roman" panose="02020603050405020304" pitchFamily="18" charset="0"/>
              </a:rPr>
              <a:t>.</a:t>
            </a:r>
            <a:endParaRPr lang="es-ES_tradnl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33872" y="3501008"/>
            <a:ext cx="30963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/>
              <a:t>Directora</a:t>
            </a:r>
          </a:p>
          <a:p>
            <a:pPr algn="ctr"/>
            <a:r>
              <a:rPr lang="es-ES_tradnl" sz="2000" b="1" dirty="0"/>
              <a:t>Carmen </a:t>
            </a:r>
            <a:r>
              <a:rPr lang="es-ES_tradnl" sz="2000" b="1" dirty="0" err="1"/>
              <a:t>Bayod</a:t>
            </a:r>
            <a:r>
              <a:rPr lang="es-ES_tradnl" sz="2000" b="1" dirty="0"/>
              <a:t> López </a:t>
            </a:r>
          </a:p>
          <a:p>
            <a:pPr algn="ctr"/>
            <a:r>
              <a:rPr lang="es-ES_tradnl" sz="2000" dirty="0"/>
              <a:t>Catedrática de Derecho civil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6084168" y="5273913"/>
            <a:ext cx="30243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/>
              <a:t>Coordinador</a:t>
            </a:r>
          </a:p>
          <a:p>
            <a:pPr algn="ctr"/>
            <a:r>
              <a:rPr lang="es-ES_tradnl" sz="2000" b="1" dirty="0"/>
              <a:t>Miguel </a:t>
            </a:r>
            <a:r>
              <a:rPr lang="es-ES_tradnl" sz="2000" b="1" dirty="0" err="1"/>
              <a:t>Lacruz</a:t>
            </a:r>
            <a:r>
              <a:rPr lang="es-ES_tradnl" sz="2000" b="1" dirty="0"/>
              <a:t> Mantecón</a:t>
            </a:r>
          </a:p>
          <a:p>
            <a:pPr algn="ctr"/>
            <a:r>
              <a:rPr lang="es-ES_tradnl" sz="2000" dirty="0"/>
              <a:t>Profesor Titular de Derecho civil</a:t>
            </a:r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733256"/>
            <a:ext cx="3339682" cy="926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4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2843808" y="260648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Programa</a:t>
            </a:r>
            <a:endParaRPr lang="es-ES_tradnl" sz="24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605264" y="1556792"/>
            <a:ext cx="339868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/>
              <a:t>1</a:t>
            </a:r>
            <a:r>
              <a:rPr lang="es-ES_tradnl" b="1" baseline="30000" dirty="0"/>
              <a:t>er.</a:t>
            </a:r>
            <a:r>
              <a:rPr lang="es-ES_tradnl" b="1" dirty="0"/>
              <a:t>. Panel.</a:t>
            </a:r>
            <a:endParaRPr lang="es-ES_tradnl" dirty="0"/>
          </a:p>
          <a:p>
            <a:pPr algn="ctr"/>
            <a:r>
              <a:rPr lang="es-ES_tradnl" i="1" dirty="0"/>
              <a:t>Vivienda y Derecho de propiedad</a:t>
            </a:r>
            <a:r>
              <a:rPr lang="es-ES_tradnl" dirty="0"/>
              <a:t>. </a:t>
            </a:r>
          </a:p>
          <a:p>
            <a:pPr algn="ctr"/>
            <a:endParaRPr lang="es-ES_tradnl" dirty="0"/>
          </a:p>
          <a:p>
            <a:pPr algn="ctr"/>
            <a:r>
              <a:rPr lang="es-ES_tradnl" b="1" dirty="0"/>
              <a:t>Miguel </a:t>
            </a:r>
            <a:r>
              <a:rPr lang="es-ES_tradnl" b="1" dirty="0" err="1"/>
              <a:t>Lacruz</a:t>
            </a:r>
            <a:r>
              <a:rPr lang="es-ES_tradnl" b="1" dirty="0"/>
              <a:t> Mantecón</a:t>
            </a:r>
            <a:endParaRPr lang="es-ES_tradnl" dirty="0"/>
          </a:p>
          <a:p>
            <a:pPr algn="ctr"/>
            <a:r>
              <a:rPr lang="es-ES_tradnl" dirty="0"/>
              <a:t>Profesor Titular de Derecho civil</a:t>
            </a:r>
          </a:p>
          <a:p>
            <a:pPr algn="ctr"/>
            <a:r>
              <a:rPr lang="es-ES" dirty="0"/>
              <a:t>Universidad de Zaragoza</a:t>
            </a:r>
            <a:endParaRPr lang="es-ES_tradnl" dirty="0"/>
          </a:p>
          <a:p>
            <a:pPr algn="ctr"/>
            <a:endParaRPr lang="es-ES_tradnl" dirty="0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37531" y="1506714"/>
            <a:ext cx="3254588" cy="2490654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221088"/>
            <a:ext cx="3480048" cy="2448272"/>
          </a:xfrm>
          <a:prstGeom prst="rect">
            <a:avLst/>
          </a:prstGeom>
        </p:spPr>
      </p:pic>
      <p:sp>
        <p:nvSpPr>
          <p:cNvPr id="11" name="10 CuadroTexto"/>
          <p:cNvSpPr txBox="1"/>
          <p:nvPr/>
        </p:nvSpPr>
        <p:spPr>
          <a:xfrm>
            <a:off x="4355976" y="4699010"/>
            <a:ext cx="46085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2º. Panel.</a:t>
            </a:r>
            <a:endParaRPr lang="es-ES_tradnl" dirty="0"/>
          </a:p>
          <a:p>
            <a:pPr algn="ctr"/>
            <a:r>
              <a:rPr lang="es-ES_tradnl" i="1" dirty="0"/>
              <a:t>La ocupación ilegal de viviendas en el Código penal.</a:t>
            </a:r>
            <a:endParaRPr lang="es-ES_tradnl" dirty="0"/>
          </a:p>
          <a:p>
            <a:pPr algn="ctr"/>
            <a:r>
              <a:rPr lang="es-ES_tradnl" b="1" dirty="0"/>
              <a:t>María Ángeles Rueda Martín</a:t>
            </a:r>
            <a:r>
              <a:rPr lang="es-ES_tradnl" dirty="0"/>
              <a:t>.</a:t>
            </a:r>
          </a:p>
          <a:p>
            <a:pPr algn="ctr"/>
            <a:r>
              <a:rPr lang="es-ES_tradnl" dirty="0"/>
              <a:t>Catedrática de Derecho penal</a:t>
            </a:r>
          </a:p>
          <a:p>
            <a:pPr algn="ctr"/>
            <a:r>
              <a:rPr lang="es-ES" dirty="0"/>
              <a:t>Universidad de Zaragoza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902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79512" y="116632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_tradnl" b="1" dirty="0"/>
              <a:t>3</a:t>
            </a:r>
            <a:r>
              <a:rPr lang="es-ES_tradnl" b="1" baseline="30000" dirty="0"/>
              <a:t>er.</a:t>
            </a:r>
            <a:r>
              <a:rPr lang="es-ES_tradnl" b="1" dirty="0"/>
              <a:t>  Panel</a:t>
            </a:r>
            <a:r>
              <a:rPr lang="es-ES_tradnl" dirty="0"/>
              <a:t>.</a:t>
            </a:r>
          </a:p>
          <a:p>
            <a:pPr algn="ctr"/>
            <a:r>
              <a:rPr lang="es-ES_tradnl" i="1" dirty="0"/>
              <a:t>Remedios procesales ante la ocupación: la vía civil y la vía penal</a:t>
            </a:r>
          </a:p>
          <a:p>
            <a:pPr algn="ctr"/>
            <a:endParaRPr lang="es-ES_tradnl" dirty="0"/>
          </a:p>
          <a:p>
            <a:pPr algn="ctr"/>
            <a:r>
              <a:rPr lang="es-ES_tradnl" b="1" dirty="0"/>
              <a:t>Alberto </a:t>
            </a:r>
            <a:r>
              <a:rPr lang="es-ES_tradnl" b="1" dirty="0" smtClean="0"/>
              <a:t>Lafuente </a:t>
            </a:r>
            <a:r>
              <a:rPr lang="es-ES_tradnl" b="1" dirty="0"/>
              <a:t>Torralba</a:t>
            </a:r>
          </a:p>
          <a:p>
            <a:pPr algn="ctr"/>
            <a:r>
              <a:rPr lang="es-ES_tradnl" dirty="0"/>
              <a:t>Profesor Contrato doctor de Derecho procesal</a:t>
            </a:r>
          </a:p>
          <a:p>
            <a:pPr algn="ctr"/>
            <a:r>
              <a:rPr lang="es-ES" dirty="0"/>
              <a:t>Universidad de Zaragoza</a:t>
            </a:r>
            <a:endParaRPr lang="es-ES_tradnl" dirty="0"/>
          </a:p>
        </p:txBody>
      </p:sp>
      <p:sp>
        <p:nvSpPr>
          <p:cNvPr id="7" name="6 Rectángulo"/>
          <p:cNvSpPr/>
          <p:nvPr/>
        </p:nvSpPr>
        <p:spPr>
          <a:xfrm>
            <a:off x="395536" y="519203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ES" dirty="0"/>
          </a:p>
          <a:p>
            <a:pPr algn="ctr"/>
            <a:r>
              <a:rPr lang="es-ES" b="1" dirty="0"/>
              <a:t>D. Félix </a:t>
            </a:r>
            <a:r>
              <a:rPr lang="es-ES" b="1" dirty="0" err="1"/>
              <a:t>Jodra</a:t>
            </a:r>
            <a:r>
              <a:rPr lang="es-ES" b="1" dirty="0"/>
              <a:t> Abuelo</a:t>
            </a:r>
          </a:p>
          <a:p>
            <a:pPr algn="ctr"/>
            <a:r>
              <a:rPr lang="es-ES" dirty="0"/>
              <a:t>Inspector jefe </a:t>
            </a:r>
          </a:p>
          <a:p>
            <a:pPr algn="ctr"/>
            <a:r>
              <a:rPr lang="es-ES" dirty="0"/>
              <a:t>Letrado de la Jefatura Superior de Policía de Aragón</a:t>
            </a:r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069160"/>
            <a:ext cx="2857500" cy="1600200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4545132" y="3284984"/>
            <a:ext cx="413132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s-ES" dirty="0"/>
          </a:p>
          <a:p>
            <a:pPr algn="ctr"/>
            <a:r>
              <a:rPr lang="es-ES" b="1" dirty="0"/>
              <a:t>D. Rafael </a:t>
            </a:r>
            <a:r>
              <a:rPr lang="es-ES" b="1" dirty="0" err="1"/>
              <a:t>Lasala</a:t>
            </a:r>
            <a:r>
              <a:rPr lang="es-ES" b="1" dirty="0"/>
              <a:t> </a:t>
            </a:r>
            <a:r>
              <a:rPr lang="es-ES" b="1" dirty="0" err="1"/>
              <a:t>Albasini</a:t>
            </a:r>
            <a:endParaRPr lang="es-ES" b="1" dirty="0"/>
          </a:p>
          <a:p>
            <a:pPr algn="ctr"/>
            <a:r>
              <a:rPr lang="es-ES" dirty="0"/>
              <a:t>Juez del Juzgado de Instrucción</a:t>
            </a:r>
          </a:p>
          <a:p>
            <a:pPr algn="ctr"/>
            <a:r>
              <a:rPr lang="es-ES" dirty="0"/>
              <a:t> nº 7 de Zaragoza</a:t>
            </a:r>
          </a:p>
          <a:p>
            <a:endParaRPr lang="es-ES_tradnl" dirty="0"/>
          </a:p>
        </p:txBody>
      </p:sp>
      <p:sp>
        <p:nvSpPr>
          <p:cNvPr id="10" name="9 CuadroTexto"/>
          <p:cNvSpPr txBox="1"/>
          <p:nvPr/>
        </p:nvSpPr>
        <p:spPr>
          <a:xfrm>
            <a:off x="1123714" y="2276872"/>
            <a:ext cx="66848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/>
              <a:t>4º Panel</a:t>
            </a:r>
          </a:p>
          <a:p>
            <a:pPr algn="ctr"/>
            <a:r>
              <a:rPr lang="es-ES" i="1" dirty="0"/>
              <a:t>La ocupación en el día a día: La decisión judicial y La actuación policial</a:t>
            </a:r>
            <a:endParaRPr lang="es-ES" dirty="0"/>
          </a:p>
          <a:p>
            <a:endParaRPr lang="es-ES_tradnl" b="1" dirty="0"/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200202"/>
            <a:ext cx="3672408" cy="1812973"/>
          </a:xfrm>
          <a:prstGeom prst="rect">
            <a:avLst/>
          </a:prstGeom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83575"/>
            <a:ext cx="1900149" cy="213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65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5112568" cy="2420888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0" y="2708920"/>
            <a:ext cx="62281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2400" dirty="0"/>
              <a:t>El coloquio se desarrolla dentro de las actividades del Grupo IDDA.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/>
              <a:t>Lugar: </a:t>
            </a:r>
            <a:r>
              <a:rPr lang="es-ES" sz="2400" u="sng" dirty="0"/>
              <a:t>Salón de Grados de la Facultad de Derecho</a:t>
            </a:r>
            <a:r>
              <a:rPr lang="es-ES" sz="2400" dirty="0"/>
              <a:t>. </a:t>
            </a:r>
            <a:r>
              <a:rPr lang="es-ES" sz="2400" b="1" i="1" dirty="0"/>
              <a:t>Aforo limitado y retransmisión a través </a:t>
            </a:r>
            <a:r>
              <a:rPr lang="es-ES" sz="2400" b="1" i="1"/>
              <a:t>de </a:t>
            </a:r>
            <a:r>
              <a:rPr lang="es-ES" sz="2400" b="1" i="1" smtClean="0"/>
              <a:t>Zoom</a:t>
            </a:r>
            <a:r>
              <a:rPr lang="es-ES" sz="2400" smtClean="0"/>
              <a:t>.</a:t>
            </a:r>
            <a:endParaRPr lang="es-ES_tradnl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/>
              <a:t>Se enviará el enlace a los inscritos en el evento.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/>
              <a:t>La inscripción, a través de la página eventos </a:t>
            </a:r>
            <a:r>
              <a:rPr lang="es-ES" sz="2400" dirty="0">
                <a:hlinkClick r:id="rId3"/>
              </a:rPr>
              <a:t>http://eventos.unizar.es/</a:t>
            </a:r>
            <a:r>
              <a:rPr lang="es-ES" sz="2400" dirty="0"/>
              <a:t>, será gratuita.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/>
              <a:t>Los asistentes recibirán un Diploma de asistencia.</a:t>
            </a: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564904"/>
            <a:ext cx="2131690" cy="2990290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6228184" y="5733256"/>
            <a:ext cx="3024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Carmen </a:t>
            </a:r>
            <a:r>
              <a:rPr lang="es-ES" b="1" dirty="0" err="1"/>
              <a:t>Bayod</a:t>
            </a:r>
            <a:r>
              <a:rPr lang="es-ES" b="1" dirty="0"/>
              <a:t> López</a:t>
            </a:r>
            <a:r>
              <a:rPr lang="es-ES" dirty="0"/>
              <a:t>. </a:t>
            </a:r>
          </a:p>
          <a:p>
            <a:pPr algn="ctr"/>
            <a:r>
              <a:rPr lang="es-ES" dirty="0"/>
              <a:t>Catedrática de Derecho civil</a:t>
            </a:r>
          </a:p>
          <a:p>
            <a:pPr algn="ctr"/>
            <a:r>
              <a:rPr lang="es-ES" dirty="0"/>
              <a:t>Directora Grupo IDDA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430406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33346" y="260648"/>
            <a:ext cx="4651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3600" b="1" dirty="0"/>
              <a:t>Con la colaboración de:</a:t>
            </a:r>
            <a:endParaRPr lang="es-ES_tradnl" sz="3600" b="1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96752"/>
            <a:ext cx="5010150" cy="91440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221088"/>
            <a:ext cx="2448271" cy="1080120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5301208"/>
            <a:ext cx="2356869" cy="1224136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501008"/>
            <a:ext cx="3339682" cy="926984"/>
          </a:xfrm>
          <a:prstGeom prst="rect">
            <a:avLst/>
          </a:prstGeom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7924" y="2492896"/>
            <a:ext cx="400050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74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</TotalTime>
  <Words>240</Words>
  <Application>Microsoft Office PowerPoint</Application>
  <PresentationFormat>Presentación en pantalla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30</cp:revision>
  <dcterms:created xsi:type="dcterms:W3CDTF">2020-10-15T08:53:44Z</dcterms:created>
  <dcterms:modified xsi:type="dcterms:W3CDTF">2020-10-19T17:27:43Z</dcterms:modified>
</cp:coreProperties>
</file>