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7" r:id="rId2"/>
    <p:sldId id="267" r:id="rId3"/>
    <p:sldId id="268" r:id="rId4"/>
    <p:sldId id="266" r:id="rId5"/>
    <p:sldId id="260" r:id="rId6"/>
    <p:sldId id="261" r:id="rId7"/>
    <p:sldId id="262" r:id="rId8"/>
    <p:sldId id="269" r:id="rId9"/>
    <p:sldId id="270" r:id="rId10"/>
    <p:sldId id="263" r:id="rId11"/>
    <p:sldId id="271" r:id="rId12"/>
    <p:sldId id="272" r:id="rId13"/>
    <p:sldId id="274" r:id="rId14"/>
    <p:sldId id="265" r:id="rId15"/>
    <p:sldId id="273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DEE8F-294F-4B0E-BB15-9795C08CECBD}" type="datetimeFigureOut">
              <a:rPr lang="es-ES_tradnl" smtClean="0"/>
              <a:t>14/02/2022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FF9D-1BA0-419B-BEFA-BDEA7138B0B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132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89F1F-9829-492E-8302-3F5D38D21087}" type="slidenum">
              <a:rPr lang="es-ES_tradnl" smtClean="0"/>
              <a:t>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96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7BA7-F454-4D63-9AE3-4071EF1D89E5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476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1B037-9BAE-4000-B5DD-412A1523D905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263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AE3-BC96-4DCE-B5D0-569B2F78C3F7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12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FCFB-D42F-481B-9D93-BAEF70BACB84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360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0CC05-2AB7-423F-A33E-894BBEE77C9E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6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61B7-342F-44AB-931F-B31F724C9237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306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BA67-5E45-4F1A-BA26-610ABC2E0A26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955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1076-DFE3-4B92-A10A-EEE8FD1AAA88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328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AC55-0CCD-4D0B-96F5-56FF19990625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130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D256-63E3-4BE5-99D0-7B5F07B1F459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958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676C-1F88-4A30-96D2-B87F6A4C1C06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7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3E58-762F-44D4-A32C-D3EFEB33AE3F}" type="datetime1">
              <a:rPr lang="es-ES_tradnl" smtClean="0"/>
              <a:t>14/02/2022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79CF-6489-4B2E-81DB-7D335D8BC39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308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guan.unizar.es/record/64825/files/TAZ-TFM-2017-1258.pdf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654641"/>
            <a:ext cx="4536504" cy="4621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" y="146815"/>
            <a:ext cx="2577778" cy="76190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42" y="279047"/>
            <a:ext cx="2460453" cy="527482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3203848" y="2060848"/>
            <a:ext cx="6207198" cy="3888432"/>
          </a:xfrm>
          <a:prstGeom prst="ellipse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Importancia de la investigación en Ciencias sociales y Humanidades: mujer y Derecho</a:t>
            </a:r>
            <a:endParaRPr lang="es-ES" sz="2800" dirty="0"/>
          </a:p>
          <a:p>
            <a:pPr algn="ctr"/>
            <a:endParaRPr lang="es-ES" sz="2800" b="1" cap="all" dirty="0" smtClean="0"/>
          </a:p>
          <a:p>
            <a:pPr algn="ctr"/>
            <a:r>
              <a:rPr lang="es-ES" sz="2000" b="1" dirty="0" smtClean="0"/>
              <a:t>Carmen </a:t>
            </a:r>
            <a:r>
              <a:rPr lang="es-ES" sz="2000" b="1" dirty="0" err="1" smtClean="0"/>
              <a:t>Bayod</a:t>
            </a:r>
            <a:r>
              <a:rPr lang="es-ES" sz="2000" b="1" dirty="0" smtClean="0"/>
              <a:t> López</a:t>
            </a:r>
          </a:p>
          <a:p>
            <a:pPr algn="ctr"/>
            <a:r>
              <a:rPr lang="es-ES" sz="2000" b="1" dirty="0" smtClean="0"/>
              <a:t>Catedrática de Derecho civil</a:t>
            </a:r>
            <a:endParaRPr lang="es-ES" sz="2000" b="1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5344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A880-A059-4B78-8B32-E7896801134B}" type="slidenum">
              <a:rPr lang="es-ES_tradnl" smtClean="0"/>
              <a:t>1</a:t>
            </a:fld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0" y="764704"/>
            <a:ext cx="9180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11 de febrero: </a:t>
            </a:r>
            <a:endParaRPr lang="es-ES" sz="2400" dirty="0"/>
          </a:p>
          <a:p>
            <a:pPr algn="ctr"/>
            <a:r>
              <a:rPr lang="es-ES" sz="2400" b="1" dirty="0"/>
              <a:t>Día internacional de la mujer y la niña en la ciencia</a:t>
            </a:r>
            <a:endParaRPr lang="es-ES" sz="2400" dirty="0"/>
          </a:p>
          <a:p>
            <a:pPr algn="ctr"/>
            <a:r>
              <a:rPr lang="es-ES" sz="2400" b="1" dirty="0"/>
              <a:t>Ciencias sociales y humanidades</a:t>
            </a:r>
            <a:endParaRPr lang="es-ES" sz="2400" dirty="0"/>
          </a:p>
          <a:p>
            <a:pPr algn="ctr"/>
            <a:endParaRPr lang="es-ES" sz="2400" b="1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6" y="5900425"/>
            <a:ext cx="2256105" cy="75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044624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10</a:t>
            </a:fld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0" y="-2738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i="1" dirty="0" smtClean="0"/>
              <a:t> </a:t>
            </a:r>
            <a:r>
              <a:rPr lang="es-ES" b="1" i="1" dirty="0"/>
              <a:t>La importancia de la mujer en el Derecho</a:t>
            </a:r>
            <a:r>
              <a:rPr lang="es-ES" dirty="0"/>
              <a:t>.</a:t>
            </a:r>
          </a:p>
          <a:p>
            <a:pPr algn="just"/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323528" y="692696"/>
            <a:ext cx="3098949" cy="5614883"/>
            <a:chOff x="323528" y="692696"/>
            <a:chExt cx="3098949" cy="5614883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92696"/>
              <a:ext cx="3098949" cy="4869160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323528" y="5661248"/>
              <a:ext cx="30989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María </a:t>
              </a:r>
              <a:r>
                <a:rPr lang="es-ES" dirty="0" err="1" smtClean="0"/>
                <a:t>Telo</a:t>
              </a:r>
              <a:r>
                <a:rPr lang="es-ES" dirty="0" smtClean="0"/>
                <a:t> </a:t>
              </a:r>
              <a:r>
                <a:rPr lang="es-ES" dirty="0" err="1" smtClean="0"/>
                <a:t>Nuñez</a:t>
              </a:r>
              <a:endParaRPr lang="es-ES" dirty="0" smtClean="0"/>
            </a:p>
            <a:p>
              <a:pPr algn="ctr"/>
              <a:r>
                <a:rPr lang="es-ES" dirty="0" smtClean="0"/>
                <a:t>(1915-2014)</a:t>
              </a:r>
              <a:endParaRPr lang="es-ES" dirty="0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3851920" y="404664"/>
            <a:ext cx="4752528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Creación de la Asociación de Mujeres Juristas Españolas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Primera mujer, junto con tres más, miembro de la Comisión General de Codificación.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Cambios legislativos relevantes: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 Años 50 ley de 58 de modificación del Código civil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/>
              <a:t>La gran reforma: la supresión de la licencia marital: Ley </a:t>
            </a:r>
            <a:r>
              <a:rPr lang="es-ES" dirty="0"/>
              <a:t>14/1975, de 2 de mayo,</a:t>
            </a:r>
            <a:r>
              <a:rPr lang="es-ES" i="1" dirty="0"/>
              <a:t> sobre reforma de determinados artículos del Código Civil y del Código de Comercio sobre la situación jurídica de la mujer casada y los derechos y deberes de los cónyuges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4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044624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11</a:t>
            </a:fld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0" y="-2738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i="1" dirty="0" smtClean="0"/>
              <a:t>Algunos datos sobre la Facultad de Derecho de Zaragoza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07504" y="618947"/>
            <a:ext cx="562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Ayudantes de clases prácticas.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Primeras titulares: años 70 (4 mujeres)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Primeras catedráticas: 1987 y 1992, luego 2005, (2 más); se suceden en 2010 en adelante.</a:t>
            </a:r>
            <a:endParaRPr lang="es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558"/>
            <a:ext cx="3016830" cy="1916832"/>
          </a:xfrm>
          <a:prstGeom prst="rect">
            <a:avLst/>
          </a:prstGeom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66776"/>
              </p:ext>
            </p:extLst>
          </p:nvPr>
        </p:nvGraphicFramePr>
        <p:xfrm>
          <a:off x="107504" y="2348880"/>
          <a:ext cx="4414563" cy="3816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619">
                <a:tc>
                  <a:txBody>
                    <a:bodyPr/>
                    <a:lstStyle/>
                    <a:p>
                      <a:pPr marL="521970" algn="l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Categorías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6035" algn="ct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Hombres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750" algn="ct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Mujeres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556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Catedrático de Universidad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603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11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marL="3556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Titulares de Universidad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540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32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11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59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Titulares de Escuela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</a:t>
                      </a:r>
                      <a:r>
                        <a:rPr lang="es-ES" sz="850" spc="-200">
                          <a:effectLst/>
                        </a:rPr>
                        <a:t> </a:t>
                      </a:r>
                      <a:r>
                        <a:rPr lang="es-ES" sz="850">
                          <a:effectLst/>
                        </a:rPr>
                        <a:t>Contratado</a:t>
                      </a:r>
                      <a:r>
                        <a:rPr lang="es-ES" sz="850" spc="-200">
                          <a:effectLst/>
                        </a:rPr>
                        <a:t> </a:t>
                      </a:r>
                      <a:r>
                        <a:rPr lang="es-ES" sz="850">
                          <a:effectLst/>
                        </a:rPr>
                        <a:t>Doctor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04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14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19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Profesor Colaborador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Profesor Ayudante Doctor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Asociado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476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43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298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66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Emérito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4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2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Colaborador Extraordinario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6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Totales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413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113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2921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78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191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65592"/>
              </p:ext>
            </p:extLst>
          </p:nvPr>
        </p:nvGraphicFramePr>
        <p:xfrm>
          <a:off x="4716017" y="2780928"/>
          <a:ext cx="4427984" cy="3456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8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46">
                <a:tc>
                  <a:txBody>
                    <a:bodyPr/>
                    <a:lstStyle/>
                    <a:p>
                      <a:pPr marL="521970" algn="l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Categorías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6035" algn="ct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Hombres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750" algn="ct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Mujeres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r" eaLnBrk="0" hangingPunct="0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Total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556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Catedrático de Universidad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603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11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556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Titulares de Universidad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540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24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111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26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50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</a:t>
                      </a:r>
                      <a:r>
                        <a:rPr lang="es-ES" sz="850" spc="-200">
                          <a:effectLst/>
                        </a:rPr>
                        <a:t> </a:t>
                      </a:r>
                      <a:r>
                        <a:rPr lang="es-ES" sz="850">
                          <a:effectLst/>
                        </a:rPr>
                        <a:t>Contratado</a:t>
                      </a:r>
                      <a:r>
                        <a:rPr lang="es-ES" sz="850" spc="-200">
                          <a:effectLst/>
                        </a:rPr>
                        <a:t> </a:t>
                      </a:r>
                      <a:r>
                        <a:rPr lang="es-ES" sz="850">
                          <a:effectLst/>
                        </a:rPr>
                        <a:t>Doctor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304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Colaborador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Ayudante Doctor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5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78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Profesor Asociado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476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34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298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28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62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195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honorario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532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Colaborador Extraordinario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8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Personal Investigador en formación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222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Profesor contratado de interinidad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0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846">
                <a:tc>
                  <a:txBody>
                    <a:bodyPr/>
                    <a:lstStyle/>
                    <a:p>
                      <a:pPr marL="36830" algn="l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Totales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marR="2413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97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marR="29210" algn="ct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>
                          <a:effectLst/>
                        </a:rPr>
                        <a:t>79</a:t>
                      </a:r>
                      <a:endParaRPr lang="es-ES" sz="120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6205" algn="r" eaLnBrk="0" hangingPunct="0">
                        <a:lnSpc>
                          <a:spcPct val="107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s-ES" sz="850" dirty="0">
                          <a:effectLst/>
                        </a:rPr>
                        <a:t>176</a:t>
                      </a:r>
                      <a:endParaRPr lang="es-ES" sz="1200" dirty="0">
                        <a:effectLst/>
                        <a:latin typeface="Bookman Old Style"/>
                        <a:ea typeface="Times New Roman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183871" y="1979548"/>
            <a:ext cx="187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2019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74329" y="22072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2022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2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12</a:t>
            </a:fld>
            <a:endParaRPr lang="es-ES_tradnl"/>
          </a:p>
        </p:txBody>
      </p:sp>
      <p:sp>
        <p:nvSpPr>
          <p:cNvPr id="4" name="3 CuadroTexto"/>
          <p:cNvSpPr txBox="1"/>
          <p:nvPr/>
        </p:nvSpPr>
        <p:spPr>
          <a:xfrm>
            <a:off x="0" y="4462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i="1" dirty="0" smtClean="0"/>
              <a:t>Una reivindicación: la pluralidad de Derechos civiles en España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511984"/>
            <a:ext cx="1809750" cy="25241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8351"/>
            <a:ext cx="1809750" cy="2524125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0" y="3701008"/>
            <a:ext cx="8244408" cy="2752328"/>
            <a:chOff x="0" y="3701008"/>
            <a:chExt cx="8244408" cy="2752328"/>
          </a:xfrm>
        </p:grpSpPr>
        <p:sp>
          <p:nvSpPr>
            <p:cNvPr id="8" name="7 CuadroTexto"/>
            <p:cNvSpPr txBox="1"/>
            <p:nvPr/>
          </p:nvSpPr>
          <p:spPr>
            <a:xfrm>
              <a:off x="0" y="3701008"/>
              <a:ext cx="8244408" cy="838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Reflexiones finales.</a:t>
              </a:r>
            </a:p>
            <a:p>
              <a:pPr marL="423863" algn="ctr">
                <a:lnSpc>
                  <a:spcPct val="200000"/>
                </a:lnSpc>
              </a:pPr>
              <a:r>
                <a:rPr lang="es-ES" b="1" dirty="0" smtClean="0"/>
                <a:t>Derecho y mujer, un gran equipo</a:t>
              </a:r>
              <a:endParaRPr lang="es-ES" b="1" dirty="0"/>
            </a:p>
          </p:txBody>
        </p: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4853136"/>
              <a:ext cx="4824536" cy="1600200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27136"/>
            <a:ext cx="3672408" cy="2629856"/>
          </a:xfrm>
          <a:prstGeom prst="rect">
            <a:avLst/>
          </a:prstGeom>
        </p:spPr>
      </p:pic>
      <p:sp>
        <p:nvSpPr>
          <p:cNvPr id="11" name="Botón de acción: Final 10">
            <a:hlinkClick r:id="" action="ppaction://hlinkshowjump?jump=lastslide" highlightClick="1"/>
          </p:cNvPr>
          <p:cNvSpPr/>
          <p:nvPr/>
        </p:nvSpPr>
        <p:spPr>
          <a:xfrm>
            <a:off x="-18839" y="6356350"/>
            <a:ext cx="414375" cy="501650"/>
          </a:xfrm>
          <a:prstGeom prst="actionButtonEnd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7"/>
            <a:ext cx="1974404" cy="244792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36004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ES" sz="2000" b="1" dirty="0" smtClean="0">
                <a:latin typeface="+mn-lt"/>
              </a:rPr>
              <a:t>Bibliografía consultada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6453336"/>
          </a:xfrm>
        </p:spPr>
        <p:txBody>
          <a:bodyPr numCol="2">
            <a:normAutofit/>
          </a:bodyPr>
          <a:lstStyle/>
          <a:p>
            <a:pPr marL="447675" indent="-360363" algn="just"/>
            <a:r>
              <a:rPr lang="es-ES" sz="1200" cap="small" dirty="0" err="1"/>
              <a:t>Bayod</a:t>
            </a:r>
            <a:r>
              <a:rPr lang="es-ES" sz="1200" cap="small" dirty="0"/>
              <a:t> López,</a:t>
            </a:r>
            <a:r>
              <a:rPr lang="es-ES" sz="1200" dirty="0"/>
              <a:t> Carmen (2018): </a:t>
            </a:r>
            <a:r>
              <a:rPr lang="es-ES" sz="1200" i="1" dirty="0"/>
              <a:t>Cincuenta años de doctrina civil aragonesa. Su método e influencia en la </a:t>
            </a:r>
            <a:r>
              <a:rPr lang="es-ES" sz="1200" i="1" dirty="0" err="1"/>
              <a:t>civilística</a:t>
            </a:r>
            <a:r>
              <a:rPr lang="es-ES" sz="1200" i="1" dirty="0"/>
              <a:t> española (1967-2017),</a:t>
            </a:r>
            <a:r>
              <a:rPr lang="es-ES" sz="1200" dirty="0"/>
              <a:t> Zaragoza, ed. Gobierno de Aragón, 2018</a:t>
            </a:r>
          </a:p>
          <a:p>
            <a:pPr marL="447675" indent="-360363" algn="just"/>
            <a:r>
              <a:rPr lang="es-ES" sz="1200" cap="small" dirty="0"/>
              <a:t>Calderón </a:t>
            </a:r>
            <a:r>
              <a:rPr lang="es-ES" sz="1200" cap="small" dirty="0" err="1"/>
              <a:t>Quindós</a:t>
            </a:r>
            <a:r>
              <a:rPr lang="es-ES" sz="1200" dirty="0"/>
              <a:t>, Fernando (2005): “La mujer en la obra en de Roseau”, </a:t>
            </a:r>
            <a:r>
              <a:rPr lang="es-ES" sz="1200" i="1" dirty="0"/>
              <a:t>Revista de filosofía</a:t>
            </a:r>
            <a:r>
              <a:rPr lang="es-ES" sz="1200" dirty="0"/>
              <a:t>, vol. 30, núm. 1, págs. 165 a 177.</a:t>
            </a:r>
          </a:p>
          <a:p>
            <a:pPr marL="447675" indent="-360363" algn="just"/>
            <a:r>
              <a:rPr lang="es-ES" sz="1200" cap="small" dirty="0" err="1"/>
              <a:t>Cantín</a:t>
            </a:r>
            <a:r>
              <a:rPr lang="es-ES" sz="1200" cap="small" dirty="0"/>
              <a:t> Ruíz,</a:t>
            </a:r>
            <a:r>
              <a:rPr lang="es-ES" sz="1200" dirty="0"/>
              <a:t> Mirian (2017): Realidad jurídica de las mujeres en los siglos XIX y XX en España y en Derecho comparado, TFM, </a:t>
            </a:r>
            <a:r>
              <a:rPr lang="es-ES" sz="1200" u="sng" dirty="0">
                <a:hlinkClick r:id="rId3"/>
              </a:rPr>
              <a:t>https://zaguan.unizar.es/record/64825/files/TAZ-TFM-2017-1258.pdf</a:t>
            </a:r>
            <a:r>
              <a:rPr lang="es-ES" sz="1200" dirty="0"/>
              <a:t> </a:t>
            </a:r>
          </a:p>
          <a:p>
            <a:pPr marL="447675" indent="-360363" algn="just"/>
            <a:r>
              <a:rPr lang="es-ES" sz="1200" cap="small" dirty="0" err="1"/>
              <a:t>Causapé</a:t>
            </a:r>
            <a:r>
              <a:rPr lang="es-ES" sz="1200" cap="small" dirty="0"/>
              <a:t> </a:t>
            </a:r>
            <a:r>
              <a:rPr lang="es-ES" sz="1200" cap="small" dirty="0" err="1"/>
              <a:t>Garcia</a:t>
            </a:r>
            <a:r>
              <a:rPr lang="es-ES" sz="1200" dirty="0"/>
              <a:t>, Belén (2018): “Mujeres, Derecho aragonés y ejercicio profesional. Algunos apuntes históricos”, </a:t>
            </a:r>
            <a:r>
              <a:rPr lang="es-ES" sz="1200" i="1" dirty="0"/>
              <a:t>RDCA-XXIV</a:t>
            </a:r>
            <a:r>
              <a:rPr lang="es-ES" sz="1200" dirty="0"/>
              <a:t>, págs.125-184.</a:t>
            </a:r>
          </a:p>
          <a:p>
            <a:pPr marL="447675" indent="-360363" algn="just"/>
            <a:r>
              <a:rPr lang="es-ES" sz="1200" cap="small" dirty="0" err="1"/>
              <a:t>Causapé</a:t>
            </a:r>
            <a:r>
              <a:rPr lang="es-ES" sz="1200" cap="small" dirty="0"/>
              <a:t> </a:t>
            </a:r>
            <a:r>
              <a:rPr lang="es-ES" sz="1200" cap="small" dirty="0" err="1"/>
              <a:t>Garcia</a:t>
            </a:r>
            <a:r>
              <a:rPr lang="es-ES" sz="1200" dirty="0"/>
              <a:t>, Belén (2020): “La Facultad de Derecho desde una perspectiva histórica de género”, en </a:t>
            </a:r>
            <a:r>
              <a:rPr lang="es-ES" sz="1200" i="1" dirty="0"/>
              <a:t>Las mujeres y las profesiones jurídicas</a:t>
            </a:r>
            <a:r>
              <a:rPr lang="es-ES" sz="1200" dirty="0"/>
              <a:t>, coordina Josefa Dolores Ruíz </a:t>
            </a:r>
            <a:r>
              <a:rPr lang="es-ES" sz="1200" dirty="0" err="1"/>
              <a:t>Resa</a:t>
            </a:r>
            <a:r>
              <a:rPr lang="es-ES" sz="1200" dirty="0"/>
              <a:t>, ed. </a:t>
            </a:r>
            <a:r>
              <a:rPr lang="es-ES" sz="1200" dirty="0" err="1"/>
              <a:t>Dykinson</a:t>
            </a:r>
            <a:r>
              <a:rPr lang="es-ES" sz="1200" dirty="0"/>
              <a:t>, </a:t>
            </a:r>
            <a:r>
              <a:rPr lang="es-ES" sz="1200" dirty="0" err="1"/>
              <a:t>madrid</a:t>
            </a:r>
            <a:r>
              <a:rPr lang="es-ES" sz="1200" dirty="0"/>
              <a:t>, págs. 23 a 50.</a:t>
            </a:r>
          </a:p>
          <a:p>
            <a:pPr marL="447675" indent="-360363" algn="just"/>
            <a:r>
              <a:rPr lang="es-ES" sz="1200" cap="small" dirty="0"/>
              <a:t>Flecha García</a:t>
            </a:r>
            <a:r>
              <a:rPr lang="es-ES" sz="1200" dirty="0"/>
              <a:t>, Consuelo (2010): “Profesoras en la universidad. El tránsito de las pioneras en España, en </a:t>
            </a:r>
            <a:r>
              <a:rPr lang="es-ES" sz="1200" i="1" dirty="0"/>
              <a:t>Arenal</a:t>
            </a:r>
            <a:r>
              <a:rPr lang="es-ES" sz="1200" dirty="0"/>
              <a:t>, núm. 17. Vol. 2, págs. 255-297.</a:t>
            </a:r>
          </a:p>
          <a:p>
            <a:pPr marL="447675" indent="-360363" algn="just"/>
            <a:r>
              <a:rPr lang="es-ES" sz="1200" cap="small" dirty="0"/>
              <a:t>Fuster García</a:t>
            </a:r>
            <a:r>
              <a:rPr lang="es-ES" sz="1200" dirty="0"/>
              <a:t>, Francisco (2007): “Dos propuestas de ilustración para educar a </a:t>
            </a:r>
            <a:r>
              <a:rPr lang="es-ES" sz="1200"/>
              <a:t>la </a:t>
            </a:r>
            <a:r>
              <a:rPr lang="es-ES" sz="1200" smtClean="0"/>
              <a:t>mujer: Rousseau </a:t>
            </a:r>
            <a:r>
              <a:rPr lang="es-ES" sz="1200" dirty="0"/>
              <a:t>versus Marie </a:t>
            </a:r>
            <a:r>
              <a:rPr lang="es-ES" sz="1200" dirty="0" err="1"/>
              <a:t>Wollstomnecraft</a:t>
            </a:r>
            <a:r>
              <a:rPr lang="es-ES" sz="1200" dirty="0"/>
              <a:t>” en </a:t>
            </a:r>
            <a:r>
              <a:rPr lang="es-ES" sz="1200" i="1" dirty="0"/>
              <a:t>A parte </a:t>
            </a:r>
            <a:r>
              <a:rPr lang="es-ES" sz="1200" i="1" dirty="0" err="1"/>
              <a:t>Rei</a:t>
            </a:r>
            <a:r>
              <a:rPr lang="es-ES" sz="1200" i="1" dirty="0"/>
              <a:t>. Revista de filosofía</a:t>
            </a:r>
            <a:r>
              <a:rPr lang="es-ES" sz="1200" dirty="0"/>
              <a:t>, núm. 50, págs. 1 a 11.</a:t>
            </a:r>
          </a:p>
          <a:p>
            <a:pPr marL="447675" indent="-360363" algn="just"/>
            <a:r>
              <a:rPr lang="es-ES" sz="1200" cap="small" dirty="0" err="1"/>
              <a:t>Allid</a:t>
            </a:r>
            <a:r>
              <a:rPr lang="es-ES" sz="1200" cap="small" dirty="0"/>
              <a:t> Turrillas</a:t>
            </a:r>
            <a:r>
              <a:rPr lang="es-ES" sz="1200" dirty="0"/>
              <a:t>, </a:t>
            </a:r>
            <a:r>
              <a:rPr lang="es-ES" sz="1200" dirty="0" err="1"/>
              <a:t>Jua</a:t>
            </a:r>
            <a:r>
              <a:rPr lang="es-ES" sz="1200" dirty="0"/>
              <a:t>-Cruz (2009): “La evolución normativa de la incorporación de la mujer a las FAS”, en </a:t>
            </a:r>
            <a:r>
              <a:rPr lang="es-ES" sz="1200" i="1" dirty="0"/>
              <a:t>Las mujeres militares en España (1988-2008),</a:t>
            </a:r>
            <a:r>
              <a:rPr lang="es-ES" sz="1200" dirty="0"/>
              <a:t> ed. Instituto General </a:t>
            </a:r>
            <a:r>
              <a:rPr lang="es-ES" sz="1200" dirty="0" err="1"/>
              <a:t>Gutierrez</a:t>
            </a:r>
            <a:r>
              <a:rPr lang="es-ES" sz="1200" dirty="0"/>
              <a:t> Mellado-</a:t>
            </a:r>
            <a:r>
              <a:rPr lang="es-ES" sz="1200" dirty="0" err="1"/>
              <a:t>Uned</a:t>
            </a:r>
            <a:r>
              <a:rPr lang="es-ES" sz="1200" dirty="0"/>
              <a:t>, págs. 53-94</a:t>
            </a:r>
          </a:p>
          <a:p>
            <a:pPr marL="447675" indent="-360363" algn="just"/>
            <a:r>
              <a:rPr lang="es-ES" sz="1200" cap="small" dirty="0"/>
              <a:t>Pacheco Caballero</a:t>
            </a:r>
            <a:r>
              <a:rPr lang="es-ES" sz="1200" dirty="0"/>
              <a:t>, F. L. (2015): </a:t>
            </a:r>
            <a:r>
              <a:rPr lang="es-ES" sz="1200" i="1" dirty="0"/>
              <a:t>Mujeres y Derecho. Una perspectiva histórico-jurídica.</a:t>
            </a:r>
            <a:r>
              <a:rPr lang="es-ES" sz="1200" dirty="0"/>
              <a:t>  Coord.. Pacheco Caballero, Encuentro de historiadores del Derecho, </a:t>
            </a:r>
            <a:r>
              <a:rPr lang="es-ES" sz="1200" dirty="0" err="1"/>
              <a:t>Associació</a:t>
            </a:r>
            <a:r>
              <a:rPr lang="es-ES" sz="1200" dirty="0"/>
              <a:t> Catalana </a:t>
            </a:r>
            <a:r>
              <a:rPr lang="es-ES" sz="1200" dirty="0" err="1"/>
              <a:t>d’Història</a:t>
            </a:r>
            <a:r>
              <a:rPr lang="es-ES" sz="1200" dirty="0"/>
              <a:t> del </a:t>
            </a:r>
            <a:r>
              <a:rPr lang="es-ES" sz="1200" dirty="0" err="1"/>
              <a:t>Dret</a:t>
            </a:r>
            <a:r>
              <a:rPr lang="es-ES" sz="1200" dirty="0"/>
              <a:t> “Jaume de </a:t>
            </a:r>
            <a:r>
              <a:rPr lang="es-ES" sz="1200" dirty="0" err="1"/>
              <a:t>Montjuïc</a:t>
            </a:r>
            <a:r>
              <a:rPr lang="es-ES" sz="1200" dirty="0"/>
              <a:t>”, Barcelona.</a:t>
            </a:r>
          </a:p>
          <a:p>
            <a:pPr marL="447675" indent="-360363" algn="just"/>
            <a:r>
              <a:rPr lang="es-ES" sz="1200" cap="small" dirty="0"/>
              <a:t>Ruíz Franco</a:t>
            </a:r>
            <a:r>
              <a:rPr lang="es-ES" sz="1200" dirty="0"/>
              <a:t>, Rosario (2006): “María </a:t>
            </a:r>
            <a:r>
              <a:rPr lang="es-ES" sz="1200" dirty="0" err="1"/>
              <a:t>Telo</a:t>
            </a:r>
            <a:r>
              <a:rPr lang="es-ES" sz="1200" dirty="0"/>
              <a:t> y la participación de las mujeres juristas en el Comisión General de </a:t>
            </a:r>
            <a:r>
              <a:rPr lang="es-ES" sz="1200" dirty="0" err="1"/>
              <a:t>Codificiación</a:t>
            </a:r>
            <a:r>
              <a:rPr lang="es-ES" sz="1200" dirty="0"/>
              <a:t> /1973-1975), en ASPARKIA, 16, Universidad Carlos III, Madrid, págs. 165 a 180</a:t>
            </a:r>
          </a:p>
          <a:p>
            <a:pPr marL="447675" indent="-360363" algn="just"/>
            <a:r>
              <a:rPr lang="es-ES" sz="1200" cap="small" dirty="0"/>
              <a:t>Torre Gonzalo</a:t>
            </a:r>
            <a:r>
              <a:rPr lang="es-ES" sz="1200" dirty="0"/>
              <a:t>, Sandra de la (2014): “Mujeres de la elite de negocios de Zaragoza alrededor de 1400”, en </a:t>
            </a:r>
            <a:r>
              <a:rPr lang="es-ES" sz="1200" i="1" dirty="0"/>
              <a:t>Mujeres de la Edad Media: actividades políticas, socioeconómicas y culturales</a:t>
            </a:r>
            <a:r>
              <a:rPr lang="es-ES" sz="1200" dirty="0"/>
              <a:t>, coordinado por María del Carmen García Herrero y Cristina Pérez Galán, ed. IFC, Zaragoza, págs. 199 a 215.</a:t>
            </a:r>
          </a:p>
          <a:p>
            <a:pPr marL="447675" indent="-360363" algn="just"/>
            <a:r>
              <a:rPr lang="es-ES" sz="1200" cap="small" dirty="0" err="1"/>
              <a:t>Valpuesta</a:t>
            </a:r>
            <a:r>
              <a:rPr lang="es-ES" sz="1200" cap="small" dirty="0"/>
              <a:t> Fernández, R. (2009):</a:t>
            </a:r>
            <a:r>
              <a:rPr lang="es-ES" sz="1200" dirty="0"/>
              <a:t> “Contrato social entre mujeres y hombres”, </a:t>
            </a:r>
            <a:r>
              <a:rPr lang="es-ES" sz="1200" i="1" dirty="0"/>
              <a:t>REDUR</a:t>
            </a:r>
            <a:r>
              <a:rPr lang="es-ES" sz="1200" dirty="0"/>
              <a:t> 7, diciembre, págs. 5-24.</a:t>
            </a:r>
          </a:p>
          <a:p>
            <a:pPr marL="447675" indent="-360363" algn="just"/>
            <a:r>
              <a:rPr lang="es-ES" sz="1200" cap="small" dirty="0" err="1"/>
              <a:t>Valpuesta</a:t>
            </a:r>
            <a:r>
              <a:rPr lang="es-ES" sz="1200" cap="small" dirty="0"/>
              <a:t> Fernández, R. (2015): </a:t>
            </a:r>
            <a:r>
              <a:rPr lang="es-ES" sz="1200" dirty="0"/>
              <a:t>“Mujer y universidad”, en Historia de la educación latinoamericana, págs.11 a 28.</a:t>
            </a:r>
          </a:p>
          <a:p>
            <a:pPr marL="447675" indent="-360363" algn="just"/>
            <a:r>
              <a:rPr lang="es-ES" sz="1200" cap="small" dirty="0"/>
              <a:t>Vázquez Osuna,</a:t>
            </a:r>
            <a:r>
              <a:rPr lang="es-ES" sz="1200" dirty="0"/>
              <a:t> Federico (2009): “Las primeras mujeres juezas y fiscales españolas”, Arenal. Núm. 16, vol. 1, págs. 133-150</a:t>
            </a:r>
          </a:p>
          <a:p>
            <a:pPr marL="447675" indent="-360363" algn="just"/>
            <a:r>
              <a:rPr lang="es-ES" sz="1200" cap="small" dirty="0"/>
              <a:t>Villa Caro,</a:t>
            </a:r>
            <a:r>
              <a:rPr lang="es-ES" sz="1200" dirty="0"/>
              <a:t> Raúl (2020): “Las primeras mujeres con mando en nuestra marina mercante y en la armada” [https://armada.defensa.gob.es/archivo/rgm/2020/04/rgmabril20cap3.pdf ]</a:t>
            </a:r>
          </a:p>
          <a:p>
            <a:pPr marL="447675" indent="-360363" algn="just"/>
            <a:r>
              <a:rPr lang="es-ES" sz="1200" cap="small" dirty="0"/>
              <a:t>Vivas tesón</a:t>
            </a:r>
            <a:r>
              <a:rPr lang="es-ES" sz="1200" dirty="0"/>
              <a:t>, </a:t>
            </a:r>
            <a:r>
              <a:rPr lang="es-ES" sz="1200" dirty="0" smtClean="0"/>
              <a:t>Inmaculada </a:t>
            </a:r>
            <a:r>
              <a:rPr lang="es-ES" sz="1200" dirty="0"/>
              <a:t>(1999): Mujer e igualdad: la situación jurídica de la mujer en el Derecho civil, ed. Instituto andaluz de la mujer, Sevilla.</a:t>
            </a:r>
            <a:endParaRPr lang="es-ES" sz="1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1116632" y="6592267"/>
            <a:ext cx="2895600" cy="365125"/>
          </a:xfrm>
        </p:spPr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2" r="-7732"/>
          <a:stretch/>
        </p:blipFill>
        <p:spPr>
          <a:xfrm>
            <a:off x="6553200" y="4254500"/>
            <a:ext cx="2133600" cy="24669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82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A880-A059-4B78-8B32-E7896801134B}" type="slidenum">
              <a:rPr lang="es-ES_tradnl" smtClean="0"/>
              <a:t>14</a:t>
            </a:fld>
            <a:endParaRPr lang="es-ES_tradnl"/>
          </a:p>
        </p:txBody>
      </p:sp>
      <p:sp>
        <p:nvSpPr>
          <p:cNvPr id="5" name="4 CuadroTexto"/>
          <p:cNvSpPr txBox="1"/>
          <p:nvPr/>
        </p:nvSpPr>
        <p:spPr>
          <a:xfrm>
            <a:off x="251520" y="4462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Ruegos y preguntas</a:t>
            </a:r>
            <a:endParaRPr lang="es-ES_tradnl" sz="3200" b="1" dirty="0"/>
          </a:p>
        </p:txBody>
      </p:sp>
    </p:spTree>
    <p:extLst>
      <p:ext uri="{BB962C8B-B14F-4D97-AF65-F5344CB8AC3E}">
        <p14:creationId xmlns:p14="http://schemas.microsoft.com/office/powerpoint/2010/main" val="38163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A880-A059-4B78-8B32-E7896801134B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56087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Gracias por su atención</a:t>
            </a:r>
            <a:endParaRPr lang="es-ES_tradnl" sz="4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68552" y="5733256"/>
            <a:ext cx="478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Carmen </a:t>
            </a:r>
            <a:r>
              <a:rPr lang="es-ES" sz="2800" dirty="0" err="1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Bayod</a:t>
            </a:r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 López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Catedrática de Derecho civil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14271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8614"/>
            <a:ext cx="8686800" cy="562074"/>
          </a:xfrm>
        </p:spPr>
        <p:txBody>
          <a:bodyPr>
            <a:normAutofit/>
          </a:bodyPr>
          <a:lstStyle/>
          <a:p>
            <a:pPr algn="l"/>
            <a:r>
              <a:rPr lang="es-ES" sz="2000" b="1" cap="all" dirty="0" smtClean="0">
                <a:latin typeface="+mn-lt"/>
              </a:rPr>
              <a:t>Índice</a:t>
            </a:r>
            <a:endParaRPr lang="es-ES" sz="2000" b="1" cap="all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0"/>
            <a:ext cx="6660232" cy="6309320"/>
          </a:xfrm>
        </p:spPr>
        <p:txBody>
          <a:bodyPr>
            <a:normAutofit/>
          </a:bodyPr>
          <a:lstStyle/>
          <a:p>
            <a:pPr algn="just"/>
            <a:r>
              <a:rPr lang="es-ES" sz="2000" b="1" cap="small" dirty="0" smtClean="0"/>
              <a:t>Presentación</a:t>
            </a:r>
          </a:p>
          <a:p>
            <a:pPr algn="just"/>
            <a:r>
              <a:rPr lang="es-ES" sz="2000" b="1" cap="small" dirty="0" smtClean="0"/>
              <a:t>Mujer y Derecho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¿Por qué una jurista en el día de la mujer y la ciencia?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El final del </a:t>
            </a:r>
            <a:r>
              <a:rPr lang="es-ES" sz="2000" b="1" dirty="0" err="1" smtClean="0"/>
              <a:t>Sº</a:t>
            </a:r>
            <a:r>
              <a:rPr lang="es-ES" sz="2000" b="1" dirty="0" smtClean="0"/>
              <a:t> XX, el inicio del </a:t>
            </a:r>
            <a:r>
              <a:rPr lang="es-ES" sz="2000" b="1" dirty="0" err="1" smtClean="0"/>
              <a:t>Sº</a:t>
            </a:r>
            <a:r>
              <a:rPr lang="es-ES" sz="2000" b="1" dirty="0" smtClean="0"/>
              <a:t> XXI: la feminización del Derecho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 smtClean="0"/>
              <a:t>La importancia de la mujer </a:t>
            </a:r>
            <a:r>
              <a:rPr lang="es-ES" sz="2000" b="1" i="1" dirty="0" smtClean="0"/>
              <a:t>en el </a:t>
            </a:r>
            <a:r>
              <a:rPr lang="es-ES" sz="2000" b="1" dirty="0" smtClean="0"/>
              <a:t>Derecho y </a:t>
            </a:r>
            <a:r>
              <a:rPr lang="es-ES" sz="2000" b="1" i="1" dirty="0" smtClean="0"/>
              <a:t>para el </a:t>
            </a:r>
            <a:r>
              <a:rPr lang="es-ES" sz="2000" b="1" dirty="0" smtClean="0"/>
              <a:t>Derecho</a:t>
            </a:r>
          </a:p>
          <a:p>
            <a:pPr lvl="2" algn="just"/>
            <a:r>
              <a:rPr lang="es-ES" sz="2000" b="1" i="1" dirty="0" smtClean="0"/>
              <a:t>Suspicacias</a:t>
            </a:r>
          </a:p>
          <a:p>
            <a:pPr lvl="2" algn="just"/>
            <a:r>
              <a:rPr lang="es-ES" sz="2000" b="1" i="1" dirty="0" smtClean="0"/>
              <a:t>Pioneras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s-ES" i="1" dirty="0" smtClean="0"/>
              <a:t>Acceso a la universidad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s-ES" i="1" dirty="0" smtClean="0"/>
              <a:t>Mujeres y ejercicio del Derecho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s-ES" i="1" dirty="0"/>
              <a:t> </a:t>
            </a:r>
            <a:r>
              <a:rPr lang="es-ES" i="1" dirty="0" smtClean="0"/>
              <a:t>La importancia de la mujer en el Derecho</a:t>
            </a:r>
          </a:p>
          <a:p>
            <a:pPr marL="1220788" lvl="3" indent="-285750" algn="just">
              <a:buFont typeface="Arial" panose="020B0604020202020204" pitchFamily="34" charset="0"/>
              <a:buChar char="•"/>
            </a:pPr>
            <a:r>
              <a:rPr lang="es-ES" b="1" i="1" dirty="0" smtClean="0"/>
              <a:t>Mujeres y Facultad de Derecho de Zaragoza</a:t>
            </a:r>
          </a:p>
          <a:p>
            <a:pPr marL="358775" lvl="3" indent="-285750" algn="just">
              <a:buFont typeface="Arial" panose="020B0604020202020204" pitchFamily="34" charset="0"/>
              <a:buChar char="•"/>
            </a:pPr>
            <a:r>
              <a:rPr lang="es-ES" b="1" cap="small" dirty="0" smtClean="0"/>
              <a:t>Los Derechos civiles de España: El Derecho civil aragonés y la mujer</a:t>
            </a:r>
          </a:p>
          <a:p>
            <a:pPr marL="358775" lvl="3" indent="-285750" algn="just">
              <a:buFont typeface="Arial" panose="020B0604020202020204" pitchFamily="34" charset="0"/>
              <a:buChar char="•"/>
            </a:pPr>
            <a:r>
              <a:rPr lang="es-ES" b="1" cap="small" dirty="0" smtClean="0"/>
              <a:t>Reflexiones finales: la ciencia del Derecho</a:t>
            </a:r>
          </a:p>
          <a:p>
            <a:pPr marL="444500" lvl="1" algn="just">
              <a:buFont typeface="Arial" panose="020B0604020202020204" pitchFamily="34" charset="0"/>
              <a:buChar char="•"/>
            </a:pPr>
            <a:endParaRPr lang="es-ES" sz="2000" b="1" cap="small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756592" y="6552728"/>
            <a:ext cx="2023864" cy="404664"/>
          </a:xfrm>
        </p:spPr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2</a:t>
            </a:fld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69979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31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78098"/>
          </a:xfrm>
        </p:spPr>
        <p:txBody>
          <a:bodyPr anchor="t">
            <a:normAutofit/>
          </a:bodyPr>
          <a:lstStyle/>
          <a:p>
            <a:r>
              <a:rPr lang="es-ES" sz="2000" b="1" dirty="0" smtClean="0">
                <a:latin typeface="+mn-lt"/>
              </a:rPr>
              <a:t>II. Mujer y Derecho</a:t>
            </a:r>
            <a:endParaRPr lang="es-ES" sz="2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¿Por qué una jurista en el día de la mujer y la niña en la ciencia?</a:t>
            </a:r>
          </a:p>
          <a:p>
            <a:endParaRPr lang="es-ES" sz="2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252536" y="6520259"/>
            <a:ext cx="2895600" cy="365125"/>
          </a:xfrm>
        </p:spPr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3</a:t>
            </a:fld>
            <a:endParaRPr lang="es-ES_tradnl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1844824"/>
            <a:ext cx="2857500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10 CuadroTexto"/>
          <p:cNvSpPr txBox="1"/>
          <p:nvPr/>
        </p:nvSpPr>
        <p:spPr>
          <a:xfrm>
            <a:off x="539552" y="494290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Año 1978</a:t>
            </a:r>
          </a:p>
          <a:p>
            <a:r>
              <a:rPr lang="es-ES" dirty="0" smtClean="0"/>
              <a:t>Arts. 14, 32 y 39 CE</a:t>
            </a:r>
            <a:endParaRPr lang="es-ES" dirty="0"/>
          </a:p>
        </p:txBody>
      </p:sp>
      <p:cxnSp>
        <p:nvCxnSpPr>
          <p:cNvPr id="13" name="12 Conector recto"/>
          <p:cNvCxnSpPr/>
          <p:nvPr/>
        </p:nvCxnSpPr>
        <p:spPr>
          <a:xfrm>
            <a:off x="3347864" y="1628800"/>
            <a:ext cx="0" cy="388843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3491880" y="1484784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Unos pocos </a:t>
            </a:r>
            <a:r>
              <a:rPr lang="es-ES" dirty="0"/>
              <a:t>años antes</a:t>
            </a:r>
            <a:r>
              <a:rPr lang="es-ES" dirty="0" smtClean="0"/>
              <a:t>:</a:t>
            </a:r>
          </a:p>
          <a:p>
            <a:pPr algn="ctr"/>
            <a:r>
              <a:rPr lang="es-ES" dirty="0" smtClean="0"/>
              <a:t> Ley </a:t>
            </a:r>
            <a:r>
              <a:rPr lang="es-ES" dirty="0"/>
              <a:t>56/1961, de 22 de julio sobre Derechos políticos, profesionales y de trabajo de la mujer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707904" y="27089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1. Lo que la  mujer puede hacer: arts. 1 a 4  Ley 56/1961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896"/>
            <a:ext cx="2448272" cy="2085782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20" name="19 CuadroTexto"/>
          <p:cNvSpPr txBox="1"/>
          <p:nvPr/>
        </p:nvSpPr>
        <p:spPr>
          <a:xfrm>
            <a:off x="3779912" y="386104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2. Con licencia de su marido: art. 5 Ley 56/61</a:t>
            </a:r>
            <a:endParaRPr lang="es-ES" dirty="0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78678"/>
            <a:ext cx="3492389" cy="216269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277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48" y="908720"/>
            <a:ext cx="5292080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044624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496" y="44624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i="1" dirty="0" smtClean="0"/>
              <a:t>Lo que la mujer no puede hacer: El ingreso en … </a:t>
            </a:r>
          </a:p>
          <a:p>
            <a:pPr algn="r"/>
            <a:r>
              <a:rPr lang="es-ES" sz="2000" b="1" i="1" dirty="0" smtClean="0"/>
              <a:t> (art. 2.2. Ley 56/1961)</a:t>
            </a:r>
          </a:p>
        </p:txBody>
      </p:sp>
      <p:sp>
        <p:nvSpPr>
          <p:cNvPr id="17" name="AutoShape 4" descr="Facultad de Derecho | Universidad de Zarago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35496" y="46738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a) Las Armas y Cuerpos de los Ejércitos de Tierra, Mar y Aire,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07975" y="976660"/>
            <a:ext cx="3939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mujer no ingresará en el ejército </a:t>
            </a:r>
            <a:r>
              <a:rPr lang="es-ES" b="1" dirty="0"/>
              <a:t>hasta 1988</a:t>
            </a:r>
            <a:r>
              <a:rPr lang="es-ES" dirty="0"/>
              <a:t>; Real Decreto 1/1988, de 22 de </a:t>
            </a:r>
            <a:r>
              <a:rPr lang="es-ES" dirty="0" smtClean="0"/>
              <a:t>febrero.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Ley </a:t>
            </a:r>
            <a:r>
              <a:rPr lang="es-ES" b="1" dirty="0"/>
              <a:t>17/1999</a:t>
            </a:r>
            <a:r>
              <a:rPr lang="es-ES" dirty="0"/>
              <a:t>, de régimen personal de las fuerzas armadas, para que la mujer pudiera acceder al as FFAA al igual que el </a:t>
            </a:r>
            <a:r>
              <a:rPr lang="es-ES" dirty="0" smtClean="0"/>
              <a:t>varón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/>
              <a:t>Efectividad: 2007</a:t>
            </a:r>
            <a:endParaRPr lang="es-ES" b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34" y="4005064"/>
            <a:ext cx="2987824" cy="2275076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65100" prst="coolSlant"/>
          </a:sp3d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062482"/>
            <a:ext cx="3851920" cy="2592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" name="22 CuadroTexto"/>
          <p:cNvSpPr txBox="1"/>
          <p:nvPr/>
        </p:nvSpPr>
        <p:spPr>
          <a:xfrm>
            <a:off x="35496" y="3429000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b) Los Institutos armados y Cuerpos, servicios o carreras que impliquen normalmente utilización de armas para el desempeño de sus funciones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627784" y="407707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mujer se incorpora a la policía nacional en 1985, a la Guardia civil en 1989, será la LO 2/1986, de 13 de marzo la que definitivamente defina los cuerpos de Fuerzas y seguridad del Estado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851920" y="58772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Policía </a:t>
            </a:r>
            <a:r>
              <a:rPr lang="es-ES" dirty="0"/>
              <a:t>Local en los años 70 y 71, primero en la policía Local de Córdoba y luego en la de Madrid</a:t>
            </a:r>
          </a:p>
        </p:txBody>
      </p:sp>
    </p:spTree>
    <p:extLst>
      <p:ext uri="{BB962C8B-B14F-4D97-AF65-F5344CB8AC3E}">
        <p14:creationId xmlns:p14="http://schemas.microsoft.com/office/powerpoint/2010/main" val="12772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5</a:t>
            </a:fld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107504" y="11663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c</a:t>
            </a:r>
            <a:r>
              <a:rPr lang="es-ES" i="1" dirty="0"/>
              <a:t>) La Administración de Justicia en los cargos de Magistrados, Jueces y Fiscales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267743" y="954594"/>
            <a:ext cx="3917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Fue la Ley 96/1966, de 28 de diciembre, suprimiendo la limitación establecida en el apartado c) del número dos del artículo tercero de la Ley de 22 de julio de 1961 sobre derechos de la mujer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5868144" y="620688"/>
            <a:ext cx="3312367" cy="2736304"/>
            <a:chOff x="5868144" y="620688"/>
            <a:chExt cx="3312367" cy="2736304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047" y="620688"/>
              <a:ext cx="2880320" cy="1862916"/>
            </a:xfrm>
            <a:prstGeom prst="rect">
              <a:avLst/>
            </a:prstGeom>
            <a:scene3d>
              <a:camera prst="isometricOffAxis2Left"/>
              <a:lightRig rig="threePt" dir="t"/>
            </a:scene3d>
            <a:sp3d>
              <a:bevelT w="114300" prst="artDeco"/>
            </a:sp3d>
          </p:spPr>
        </p:pic>
        <p:sp>
          <p:nvSpPr>
            <p:cNvPr id="8" name="7 CuadroTexto"/>
            <p:cNvSpPr txBox="1"/>
            <p:nvPr/>
          </p:nvSpPr>
          <p:spPr>
            <a:xfrm>
              <a:off x="5868144" y="2433662"/>
              <a:ext cx="3312367" cy="923330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María </a:t>
              </a:r>
              <a:r>
                <a:rPr lang="es-ES" dirty="0" err="1"/>
                <a:t>Jóver</a:t>
              </a:r>
              <a:r>
                <a:rPr lang="es-ES" dirty="0"/>
                <a:t> </a:t>
              </a:r>
              <a:r>
                <a:rPr lang="es-ES" dirty="0" smtClean="0"/>
                <a:t>Carrión</a:t>
              </a:r>
            </a:p>
            <a:p>
              <a:pPr algn="ctr"/>
              <a:r>
                <a:rPr lang="es-ES" dirty="0" smtClean="0"/>
                <a:t>1ª Juez de distrito</a:t>
              </a:r>
            </a:p>
            <a:p>
              <a:pPr algn="ctr"/>
              <a:r>
                <a:rPr lang="es-ES" dirty="0" smtClean="0"/>
                <a:t>23 de mayo de 1973</a:t>
              </a:r>
              <a:endParaRPr lang="es-ES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0" y="592933"/>
            <a:ext cx="2909867" cy="2751285"/>
            <a:chOff x="0" y="592933"/>
            <a:chExt cx="2909867" cy="2751285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2933"/>
              <a:ext cx="2483768" cy="2143125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  <a:sp3d>
              <a:bevelT prst="slope"/>
            </a:sp3d>
          </p:spPr>
        </p:pic>
        <p:sp>
          <p:nvSpPr>
            <p:cNvPr id="14" name="13 CuadroTexto"/>
            <p:cNvSpPr txBox="1"/>
            <p:nvPr/>
          </p:nvSpPr>
          <p:spPr>
            <a:xfrm>
              <a:off x="107504" y="2420888"/>
              <a:ext cx="2802363" cy="92333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Josefina Triguero </a:t>
              </a:r>
              <a:r>
                <a:rPr lang="es-ES" dirty="0" smtClean="0"/>
                <a:t>Agudo</a:t>
              </a:r>
            </a:p>
            <a:p>
              <a:pPr algn="ctr"/>
              <a:r>
                <a:rPr lang="es-ES" dirty="0" smtClean="0"/>
                <a:t>1ª Juez de 1ª </a:t>
              </a:r>
              <a:r>
                <a:rPr lang="es-ES" dirty="0" err="1" smtClean="0"/>
                <a:t>Intancia</a:t>
              </a:r>
              <a:endParaRPr lang="es-ES" dirty="0" smtClean="0"/>
            </a:p>
            <a:p>
              <a:pPr algn="ctr"/>
              <a:r>
                <a:rPr lang="es-ES" dirty="0"/>
                <a:t>23 de enero de 1978 </a:t>
              </a:r>
              <a:r>
                <a:rPr lang="es-ES" dirty="0" smtClean="0"/>
                <a:t> </a:t>
              </a:r>
              <a:endParaRPr lang="es-ES" dirty="0"/>
            </a:p>
          </p:txBody>
        </p:sp>
      </p:grpSp>
      <p:sp>
        <p:nvSpPr>
          <p:cNvPr id="13" name="12 CuadroTexto"/>
          <p:cNvSpPr txBox="1"/>
          <p:nvPr/>
        </p:nvSpPr>
        <p:spPr>
          <a:xfrm>
            <a:off x="0" y="3563724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d) El personal titulado de la Marina Mercante, excepto las funciones sanitarias</a:t>
            </a:r>
            <a:r>
              <a:rPr lang="es-ES" dirty="0"/>
              <a:t>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27584" y="447195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el curso 1979-80, las mujeres por primera vez se pudieron matricular en las carreras náuticas de las escuelas superiores de la Marina Civil en España. </a:t>
            </a:r>
          </a:p>
        </p:txBody>
      </p:sp>
      <p:grpSp>
        <p:nvGrpSpPr>
          <p:cNvPr id="21" name="20 Grupo"/>
          <p:cNvGrpSpPr/>
          <p:nvPr/>
        </p:nvGrpSpPr>
        <p:grpSpPr>
          <a:xfrm>
            <a:off x="6012160" y="3798332"/>
            <a:ext cx="2952328" cy="3290302"/>
            <a:chOff x="6012160" y="3798332"/>
            <a:chExt cx="2952328" cy="3290302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798332"/>
              <a:ext cx="2808312" cy="2294964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6012160" y="6165304"/>
              <a:ext cx="29523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María Ángeles Rodríguez </a:t>
              </a:r>
              <a:r>
                <a:rPr lang="es-ES" dirty="0" err="1" smtClean="0"/>
                <a:t>Bernabeu</a:t>
              </a:r>
              <a:r>
                <a:rPr lang="es-ES" dirty="0" smtClean="0"/>
                <a:t> (1984)</a:t>
              </a:r>
              <a:endParaRPr lang="es-ES" dirty="0"/>
            </a:p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96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044624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6</a:t>
            </a:fld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2. El final del siglo XX, el inicio y el siglo XXI: </a:t>
            </a:r>
            <a:r>
              <a:rPr lang="es-ES" b="1" dirty="0" smtClean="0"/>
              <a:t>la </a:t>
            </a:r>
            <a:r>
              <a:rPr lang="es-ES" b="1" i="1" dirty="0"/>
              <a:t>feminización del </a:t>
            </a:r>
            <a:r>
              <a:rPr lang="es-ES" b="1" i="1" dirty="0" smtClean="0"/>
              <a:t>Derecho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647564" y="548680"/>
            <a:ext cx="784887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Las </a:t>
            </a:r>
            <a:r>
              <a:rPr lang="es-ES" sz="2000" dirty="0"/>
              <a:t>leyes determinan el estado civil de las </a:t>
            </a:r>
            <a:r>
              <a:rPr lang="es-ES" sz="2000" dirty="0" smtClean="0"/>
              <a:t>personas</a:t>
            </a:r>
            <a:endParaRPr lang="es-ES" sz="20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-36511" y="1844824"/>
            <a:ext cx="4032447" cy="3443610"/>
            <a:chOff x="-36511" y="1844824"/>
            <a:chExt cx="3816423" cy="344361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1" y="1844824"/>
              <a:ext cx="3816423" cy="2448272"/>
            </a:xfrm>
            <a:prstGeom prst="rect">
              <a:avLst/>
            </a:prstGeom>
            <a:scene3d>
              <a:camera prst="isometricOffAxis1Right"/>
              <a:lightRig rig="threePt" dir="t"/>
            </a:scene3d>
            <a:sp3d>
              <a:bevelT prst="convex"/>
            </a:sp3d>
          </p:spPr>
        </p:pic>
        <p:sp>
          <p:nvSpPr>
            <p:cNvPr id="14" name="13 CuadroTexto"/>
            <p:cNvSpPr txBox="1"/>
            <p:nvPr/>
          </p:nvSpPr>
          <p:spPr>
            <a:xfrm>
              <a:off x="35496" y="4365104"/>
              <a:ext cx="36724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D</a:t>
              </a:r>
              <a:r>
                <a:rPr lang="es-ES" dirty="0" smtClean="0"/>
                <a:t>eclaración </a:t>
              </a:r>
              <a:r>
                <a:rPr lang="es-ES" dirty="0"/>
                <a:t>de la Asamblea de Naciones unidas de 10 de diciembre de 1948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364088" y="1628800"/>
            <a:ext cx="4139952" cy="3997608"/>
            <a:chOff x="5400600" y="1700808"/>
            <a:chExt cx="4139952" cy="3997608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600" y="1700808"/>
              <a:ext cx="4139952" cy="2952328"/>
            </a:xfrm>
            <a:prstGeom prst="rect">
              <a:avLst/>
            </a:prstGeom>
            <a:scene3d>
              <a:camera prst="isometricOffAxis2Left"/>
              <a:lightRig rig="threePt" dir="t"/>
            </a:scene3d>
            <a:sp3d>
              <a:bevelT w="139700" prst="cross"/>
            </a:sp3d>
          </p:spPr>
        </p:pic>
        <p:sp>
          <p:nvSpPr>
            <p:cNvPr id="18" name="17 CuadroTexto"/>
            <p:cNvSpPr txBox="1"/>
            <p:nvPr/>
          </p:nvSpPr>
          <p:spPr>
            <a:xfrm>
              <a:off x="5724128" y="4221088"/>
              <a:ext cx="3419872" cy="1477328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Convención </a:t>
              </a:r>
              <a:r>
                <a:rPr lang="es-ES" dirty="0"/>
                <a:t>sobre la eliminación de todas las formas de discriminación contra la </a:t>
              </a:r>
              <a:r>
                <a:rPr lang="es-ES" dirty="0" smtClean="0"/>
                <a:t>mujer, Nueva </a:t>
              </a:r>
              <a:r>
                <a:rPr lang="es-ES" dirty="0"/>
                <a:t>York, 18 de diciembre de 1979 </a:t>
              </a:r>
              <a:r>
                <a:rPr lang="es-ES" dirty="0" smtClean="0"/>
                <a:t> (3-9-1981).</a:t>
              </a:r>
              <a:endParaRPr lang="es-ES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3721402" y="3861048"/>
            <a:ext cx="2146742" cy="2808312"/>
            <a:chOff x="3721402" y="3861048"/>
            <a:chExt cx="2146742" cy="2808312"/>
          </a:xfrm>
        </p:grpSpPr>
        <p:pic>
          <p:nvPicPr>
            <p:cNvPr id="25" name="24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343" y="3861048"/>
              <a:ext cx="1895475" cy="2448272"/>
            </a:xfrm>
            <a:prstGeom prst="rect">
              <a:avLst/>
            </a:prstGeom>
          </p:spPr>
        </p:pic>
        <p:sp>
          <p:nvSpPr>
            <p:cNvPr id="27" name="26 Rectángulo"/>
            <p:cNvSpPr/>
            <p:nvPr/>
          </p:nvSpPr>
          <p:spPr>
            <a:xfrm>
              <a:off x="3721402" y="6300028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26 de agosto de 1789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6576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16632" y="6520259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tx1"/>
                </a:solidFill>
              </a:rPr>
              <a:t>©</a:t>
            </a:r>
            <a:r>
              <a:rPr lang="es-ES_tradnl" dirty="0" err="1" smtClean="0">
                <a:solidFill>
                  <a:schemeClr val="tx1"/>
                </a:solidFill>
              </a:rPr>
              <a:t>cbayod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7</a:t>
            </a:fld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0" y="-2738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3. La importancia de la mujer </a:t>
            </a:r>
            <a:r>
              <a:rPr lang="es-ES" sz="2000" b="1" i="1" dirty="0"/>
              <a:t>en el Derecho y para el Derecho</a:t>
            </a:r>
            <a:endParaRPr lang="es-ES_tradnl" sz="2000" b="1" i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-36512" y="39537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a) Suspicacias: la mujer no puede ejercer profesiones jurídicas.</a:t>
            </a:r>
            <a:endParaRPr lang="es-ES" i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2771564" y="764704"/>
            <a:ext cx="3276600" cy="2403974"/>
            <a:chOff x="2717676" y="807261"/>
            <a:chExt cx="3276600" cy="2403974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7676" y="807261"/>
              <a:ext cx="3276600" cy="166821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orthographicFront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10 CuadroTexto"/>
            <p:cNvSpPr txBox="1"/>
            <p:nvPr/>
          </p:nvSpPr>
          <p:spPr>
            <a:xfrm>
              <a:off x="2951584" y="2564904"/>
              <a:ext cx="291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Derecho  Romano: </a:t>
              </a:r>
            </a:p>
            <a:p>
              <a:pPr algn="ctr"/>
              <a:r>
                <a:rPr lang="es-ES" i="1" dirty="0" err="1" smtClean="0"/>
                <a:t>Cafarnia</a:t>
              </a:r>
              <a:endParaRPr lang="es-ES" i="1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444209" y="1787125"/>
            <a:ext cx="2664295" cy="3010027"/>
            <a:chOff x="6300192" y="1641368"/>
            <a:chExt cx="2664295" cy="301002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641368"/>
              <a:ext cx="2664295" cy="2435704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6516216" y="4005064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Derecho castellano</a:t>
              </a:r>
            </a:p>
            <a:p>
              <a:pPr algn="ctr"/>
              <a:r>
                <a:rPr lang="es-ES" dirty="0" smtClean="0"/>
                <a:t>Partida VI, </a:t>
              </a:r>
              <a:r>
                <a:rPr lang="es-ES" dirty="0" err="1" smtClean="0"/>
                <a:t>Tit</a:t>
              </a:r>
              <a:r>
                <a:rPr lang="es-ES" dirty="0" smtClean="0"/>
                <a:t>. VI</a:t>
              </a:r>
              <a:endParaRPr lang="es-ES" dirty="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5496" y="1774557"/>
            <a:ext cx="2304256" cy="3166611"/>
            <a:chOff x="179512" y="1556792"/>
            <a:chExt cx="2304256" cy="3166611"/>
          </a:xfrm>
        </p:grpSpPr>
        <p:pic>
          <p:nvPicPr>
            <p:cNvPr id="20" name="19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556792"/>
              <a:ext cx="2304256" cy="2561513"/>
            </a:xfrm>
            <a:prstGeom prst="rect">
              <a:avLst/>
            </a:prstGeom>
          </p:spPr>
        </p:pic>
        <p:sp>
          <p:nvSpPr>
            <p:cNvPr id="21" name="20 CuadroTexto"/>
            <p:cNvSpPr txBox="1"/>
            <p:nvPr/>
          </p:nvSpPr>
          <p:spPr>
            <a:xfrm>
              <a:off x="251520" y="4077072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Vidal Mayor</a:t>
              </a:r>
            </a:p>
            <a:p>
              <a:pPr algn="ctr"/>
              <a:r>
                <a:rPr lang="es-ES" i="1" dirty="0"/>
                <a:t>De </a:t>
              </a:r>
              <a:r>
                <a:rPr lang="es-ES" i="1" dirty="0" err="1"/>
                <a:t>Advocatis</a:t>
              </a:r>
              <a:endParaRPr lang="es-ES" i="1" dirty="0"/>
            </a:p>
          </p:txBody>
        </p:sp>
      </p:grpSp>
      <p:cxnSp>
        <p:nvCxnSpPr>
          <p:cNvPr id="3072" name="3071 Conector recto de flecha"/>
          <p:cNvCxnSpPr>
            <a:stCxn id="3" idx="4"/>
            <a:endCxn id="20" idx="3"/>
          </p:cNvCxnSpPr>
          <p:nvPr/>
        </p:nvCxnSpPr>
        <p:spPr>
          <a:xfrm flipH="1">
            <a:off x="2339752" y="2432919"/>
            <a:ext cx="2070112" cy="622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4" name="3073 Conector recto de flecha"/>
          <p:cNvCxnSpPr>
            <a:stCxn id="3" idx="4"/>
            <a:endCxn id="14" idx="1"/>
          </p:cNvCxnSpPr>
          <p:nvPr/>
        </p:nvCxnSpPr>
        <p:spPr>
          <a:xfrm>
            <a:off x="4409864" y="2432919"/>
            <a:ext cx="2034345" cy="572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0" name="3079 Grupo"/>
          <p:cNvGrpSpPr/>
          <p:nvPr/>
        </p:nvGrpSpPr>
        <p:grpSpPr>
          <a:xfrm>
            <a:off x="683569" y="3466225"/>
            <a:ext cx="8280920" cy="3345410"/>
            <a:chOff x="683569" y="3466225"/>
            <a:chExt cx="8280920" cy="3345410"/>
          </a:xfrm>
        </p:grpSpPr>
        <p:pic>
          <p:nvPicPr>
            <p:cNvPr id="30" name="29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466225"/>
              <a:ext cx="2323441" cy="2627071"/>
            </a:xfrm>
            <a:prstGeom prst="rect">
              <a:avLst/>
            </a:prstGeom>
          </p:spPr>
        </p:pic>
        <p:sp>
          <p:nvSpPr>
            <p:cNvPr id="3079" name="3078 CuadroTexto"/>
            <p:cNvSpPr txBox="1"/>
            <p:nvPr/>
          </p:nvSpPr>
          <p:spPr>
            <a:xfrm>
              <a:off x="683569" y="6165304"/>
              <a:ext cx="8280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Observancia 13: </a:t>
              </a:r>
              <a:r>
                <a:rPr lang="es-ES" i="1" dirty="0" smtClean="0"/>
                <a:t>La </a:t>
              </a:r>
              <a:r>
                <a:rPr lang="es-ES" i="1" dirty="0" err="1"/>
                <a:t>muger</a:t>
              </a:r>
              <a:r>
                <a:rPr lang="es-ES" i="1" dirty="0"/>
                <a:t> puede </a:t>
              </a:r>
              <a:r>
                <a:rPr lang="es-ES" i="1" dirty="0" err="1"/>
                <a:t>fer</a:t>
              </a:r>
              <a:r>
                <a:rPr lang="es-ES" i="1" dirty="0"/>
                <a:t> procuradora a </a:t>
              </a:r>
              <a:r>
                <a:rPr lang="es-ES" i="1" dirty="0" err="1"/>
                <a:t>pleytos</a:t>
              </a:r>
              <a:r>
                <a:rPr lang="es-ES" i="1" dirty="0"/>
                <a:t> como el </a:t>
              </a:r>
              <a:r>
                <a:rPr lang="es-ES" i="1" dirty="0" err="1"/>
                <a:t>varon</a:t>
              </a:r>
              <a:r>
                <a:rPr lang="es-ES" i="1" dirty="0"/>
                <a:t>, é intervenir en </a:t>
              </a:r>
              <a:r>
                <a:rPr lang="es-ES" i="1" dirty="0" err="1"/>
                <a:t>qualquier</a:t>
              </a:r>
              <a:r>
                <a:rPr lang="es-ES" i="1" dirty="0"/>
                <a:t> </a:t>
              </a:r>
              <a:r>
                <a:rPr lang="es-ES" i="1" dirty="0" err="1"/>
                <a:t>juyzio</a:t>
              </a:r>
              <a:r>
                <a:rPr lang="es-ES" i="1" dirty="0"/>
                <a:t>, y </a:t>
              </a:r>
              <a:r>
                <a:rPr lang="es-ES" i="1" dirty="0" err="1"/>
                <a:t>valdra</a:t>
              </a:r>
              <a:r>
                <a:rPr lang="es-ES" i="1" dirty="0"/>
                <a:t> el </a:t>
              </a:r>
              <a:r>
                <a:rPr lang="es-ES" i="1" dirty="0" err="1"/>
                <a:t>proceffo</a:t>
              </a:r>
              <a:r>
                <a:rPr lang="es-ES" i="1" dirty="0"/>
                <a:t> que con ella fe </a:t>
              </a:r>
              <a:r>
                <a:rPr lang="es-ES" i="1" dirty="0" err="1" smtClean="0"/>
                <a:t>hiziere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388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-27384"/>
            <a:ext cx="3851920" cy="648072"/>
          </a:xfrm>
        </p:spPr>
        <p:txBody>
          <a:bodyPr anchor="t">
            <a:normAutofit/>
          </a:bodyPr>
          <a:lstStyle/>
          <a:p>
            <a:pPr algn="r"/>
            <a:r>
              <a:rPr lang="es-ES" sz="2000" i="1" dirty="0" smtClean="0">
                <a:latin typeface="+mn-lt"/>
              </a:rPr>
              <a:t>b) Las pioneras. Algunos datos</a:t>
            </a:r>
            <a:r>
              <a:rPr lang="es-ES" sz="2000" dirty="0" smtClean="0">
                <a:latin typeface="+mn-lt"/>
              </a:rPr>
              <a:t>.</a:t>
            </a:r>
            <a:endParaRPr lang="es-ES" sz="2000" dirty="0">
              <a:latin typeface="+mn-lt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8</a:t>
            </a:fld>
            <a:endParaRPr lang="es-ES_tradnl"/>
          </a:p>
        </p:txBody>
      </p:sp>
      <p:grpSp>
        <p:nvGrpSpPr>
          <p:cNvPr id="10" name="9 Grupo"/>
          <p:cNvGrpSpPr/>
          <p:nvPr/>
        </p:nvGrpSpPr>
        <p:grpSpPr>
          <a:xfrm>
            <a:off x="0" y="44624"/>
            <a:ext cx="3851920" cy="2788767"/>
            <a:chOff x="0" y="44624"/>
            <a:chExt cx="3851920" cy="2230507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44624"/>
              <a:ext cx="3024335" cy="1656184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0" y="1628800"/>
              <a:ext cx="3851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Acceso a la Universidad:</a:t>
              </a:r>
            </a:p>
            <a:p>
              <a:pPr algn="ctr"/>
              <a:r>
                <a:rPr lang="es-ES" dirty="0" smtClean="0"/>
                <a:t>Real Orden de 8 de marzo de 1910</a:t>
              </a:r>
              <a:endParaRPr lang="es-ES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23527" y="2996952"/>
            <a:ext cx="4752530" cy="3610702"/>
            <a:chOff x="44352" y="2348880"/>
            <a:chExt cx="2744445" cy="3302244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348880"/>
              <a:ext cx="1637607" cy="2256905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44352" y="4553338"/>
              <a:ext cx="2744445" cy="1097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Sara </a:t>
              </a:r>
              <a:r>
                <a:rPr lang="es-ES" dirty="0" err="1" smtClean="0"/>
                <a:t>Maynar</a:t>
              </a:r>
              <a:r>
                <a:rPr lang="es-ES" dirty="0" smtClean="0"/>
                <a:t> Escanilla</a:t>
              </a:r>
            </a:p>
            <a:p>
              <a:pPr algn="ctr"/>
              <a:r>
                <a:rPr lang="es-ES" dirty="0" smtClean="0"/>
                <a:t>1ª abogada</a:t>
              </a:r>
            </a:p>
            <a:p>
              <a:pPr algn="ctr"/>
              <a:r>
                <a:rPr lang="es-ES" dirty="0" smtClean="0"/>
                <a:t>19 de diciembre de1929</a:t>
              </a:r>
            </a:p>
            <a:p>
              <a:pPr algn="ctr"/>
              <a:r>
                <a:rPr lang="es-ES" dirty="0" smtClean="0"/>
                <a:t>Colegio de abogados de Zaragoza</a:t>
              </a:r>
              <a:endParaRPr lang="es-ES" dirty="0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4139952" y="908720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Ejercicio de la abogacía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4716016" y="1700808"/>
            <a:ext cx="4176464" cy="3429999"/>
            <a:chOff x="4716016" y="1700808"/>
            <a:chExt cx="4176464" cy="3429999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415" y="1700808"/>
              <a:ext cx="3960440" cy="2194173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4716016" y="3930478"/>
              <a:ext cx="4176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1ª abogada española</a:t>
              </a:r>
            </a:p>
            <a:p>
              <a:pPr algn="ctr"/>
              <a:r>
                <a:rPr lang="es-ES" dirty="0" smtClean="0"/>
                <a:t>Ascensión </a:t>
              </a:r>
              <a:r>
                <a:rPr lang="es-ES" dirty="0" err="1"/>
                <a:t>Chirivella</a:t>
              </a:r>
              <a:r>
                <a:rPr lang="es-ES" dirty="0"/>
                <a:t> </a:t>
              </a:r>
              <a:endParaRPr lang="es-ES" dirty="0" smtClean="0"/>
            </a:p>
            <a:p>
              <a:pPr algn="ctr"/>
              <a:r>
                <a:rPr lang="es-ES" dirty="0"/>
                <a:t>12 de enero de </a:t>
              </a:r>
              <a:r>
                <a:rPr lang="es-ES" dirty="0" smtClean="0"/>
                <a:t>1922</a:t>
              </a:r>
            </a:p>
            <a:p>
              <a:pPr algn="ctr"/>
              <a:r>
                <a:rPr lang="es-ES" dirty="0" smtClean="0"/>
                <a:t>Colegio de abogados de Valencia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04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0" y="-27384"/>
            <a:ext cx="3851920" cy="648072"/>
          </a:xfrm>
        </p:spPr>
        <p:txBody>
          <a:bodyPr anchor="t">
            <a:normAutofit/>
          </a:bodyPr>
          <a:lstStyle/>
          <a:p>
            <a:pPr algn="r"/>
            <a:r>
              <a:rPr lang="es-ES" sz="2000" i="1" dirty="0" smtClean="0">
                <a:latin typeface="+mn-lt"/>
              </a:rPr>
              <a:t>b) Las pioneras. Algunos datos</a:t>
            </a:r>
            <a:r>
              <a:rPr lang="es-ES" sz="2000" dirty="0" smtClean="0">
                <a:latin typeface="+mn-lt"/>
              </a:rPr>
              <a:t>.</a:t>
            </a:r>
            <a:endParaRPr lang="es-ES" sz="2000" dirty="0">
              <a:latin typeface="+mn-lt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79CF-6489-4B2E-81DB-7D335D8BC398}" type="slidenum">
              <a:rPr lang="es-ES_tradnl" smtClean="0"/>
              <a:t>9</a:t>
            </a:fld>
            <a:endParaRPr lang="es-ES_tradnl"/>
          </a:p>
        </p:txBody>
      </p:sp>
      <p:sp>
        <p:nvSpPr>
          <p:cNvPr id="14" name="13 CuadroTexto"/>
          <p:cNvSpPr txBox="1"/>
          <p:nvPr/>
        </p:nvSpPr>
        <p:spPr>
          <a:xfrm>
            <a:off x="35496" y="260648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Registradoras y notarias: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Decreto de 29 de abril de 1931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Derogación en 1944 y 1946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Ley 56/1961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13407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Jueces y fiscales: </a:t>
            </a:r>
            <a:r>
              <a:rPr lang="es-ES" dirty="0"/>
              <a:t>Ley 96/1966, de 28 de diciembre</a:t>
            </a:r>
            <a:r>
              <a:rPr lang="es-ES" dirty="0" smtClean="0"/>
              <a:t> </a:t>
            </a:r>
            <a:endParaRPr lang="es-ES" dirty="0"/>
          </a:p>
        </p:txBody>
      </p:sp>
      <p:grpSp>
        <p:nvGrpSpPr>
          <p:cNvPr id="16" name="15 Grupo"/>
          <p:cNvGrpSpPr/>
          <p:nvPr/>
        </p:nvGrpSpPr>
        <p:grpSpPr>
          <a:xfrm>
            <a:off x="323528" y="1556792"/>
            <a:ext cx="3171825" cy="5027786"/>
            <a:chOff x="323528" y="1556792"/>
            <a:chExt cx="3171825" cy="502778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556792"/>
              <a:ext cx="3171825" cy="4133850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323528" y="5661248"/>
              <a:ext cx="3171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/>
                <a:t>Beatriz </a:t>
              </a:r>
              <a:r>
                <a:rPr lang="es-ES" dirty="0" err="1" smtClean="0"/>
                <a:t>Blesa</a:t>
              </a:r>
              <a:r>
                <a:rPr lang="es-ES" dirty="0" smtClean="0"/>
                <a:t> </a:t>
              </a:r>
              <a:r>
                <a:rPr lang="es-ES" dirty="0" err="1" smtClean="0"/>
                <a:t>Rodriguez</a:t>
              </a:r>
              <a:endParaRPr lang="es-ES" dirty="0" smtClean="0"/>
            </a:p>
            <a:p>
              <a:pPr algn="ctr"/>
              <a:r>
                <a:rPr lang="es-ES" dirty="0" smtClean="0"/>
                <a:t>1ª Registradora</a:t>
              </a:r>
            </a:p>
            <a:p>
              <a:pPr algn="ctr"/>
              <a:r>
                <a:rPr lang="es-ES" dirty="0" smtClean="0"/>
                <a:t>17 de septiembre de 1941</a:t>
              </a:r>
              <a:endParaRPr lang="es-ES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039544" y="2132856"/>
            <a:ext cx="3780928" cy="3598659"/>
            <a:chOff x="5039544" y="2276872"/>
            <a:chExt cx="3780928" cy="3454643"/>
          </a:xfrm>
        </p:grpSpPr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544" y="2276872"/>
              <a:ext cx="3636912" cy="288032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5183560" y="5085184"/>
              <a:ext cx="3636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Carmen Teresa Ágüelo </a:t>
              </a:r>
              <a:r>
                <a:rPr lang="es-ES" dirty="0" smtClean="0"/>
                <a:t>Navarro</a:t>
              </a:r>
            </a:p>
            <a:p>
              <a:pPr algn="ctr"/>
              <a:r>
                <a:rPr lang="es-ES" dirty="0" smtClean="0"/>
                <a:t>1ª Fiscal, ejerció </a:t>
              </a:r>
              <a:r>
                <a:rPr lang="es-ES" dirty="0" err="1"/>
                <a:t>A</a:t>
              </a:r>
              <a:r>
                <a:rPr lang="es-ES" dirty="0" err="1" smtClean="0"/>
                <a:t>lcañiz</a:t>
              </a:r>
              <a:r>
                <a:rPr lang="es-ES" dirty="0" smtClean="0"/>
                <a:t> en 1971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78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1696</Words>
  <Application>Microsoft Office PowerPoint</Application>
  <PresentationFormat>Presentación en pantalla (4:3)</PresentationFormat>
  <Paragraphs>247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Edwardian Script ITC</vt:lpstr>
      <vt:lpstr>Times New Roman</vt:lpstr>
      <vt:lpstr>Wingdings</vt:lpstr>
      <vt:lpstr>Tema de Office</vt:lpstr>
      <vt:lpstr>Presentación de PowerPoint</vt:lpstr>
      <vt:lpstr>Índice</vt:lpstr>
      <vt:lpstr>II. Mujer y Derecho</vt:lpstr>
      <vt:lpstr>Presentación de PowerPoint</vt:lpstr>
      <vt:lpstr>Presentación de PowerPoint</vt:lpstr>
      <vt:lpstr>Presentación de PowerPoint</vt:lpstr>
      <vt:lpstr>Presentación de PowerPoint</vt:lpstr>
      <vt:lpstr>b) Las pioneras. Algunos datos.</vt:lpstr>
      <vt:lpstr>b) Las pioneras. Algunos datos.</vt:lpstr>
      <vt:lpstr>Presentación de PowerPoint</vt:lpstr>
      <vt:lpstr>Presentación de PowerPoint</vt:lpstr>
      <vt:lpstr>Presentación de PowerPoint</vt:lpstr>
      <vt:lpstr>Bibliografía consultada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66</cp:revision>
  <dcterms:created xsi:type="dcterms:W3CDTF">2021-09-09T10:05:01Z</dcterms:created>
  <dcterms:modified xsi:type="dcterms:W3CDTF">2022-02-14T15:46:41Z</dcterms:modified>
</cp:coreProperties>
</file>