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notesMasterIdLst>
    <p:notesMasterId r:id="rId18"/>
  </p:notesMasterIdLst>
  <p:handoutMasterIdLst>
    <p:handoutMasterId r:id="rId19"/>
  </p:handoutMasterIdLst>
  <p:sldIdLst>
    <p:sldId id="385" r:id="rId2"/>
    <p:sldId id="388" r:id="rId3"/>
    <p:sldId id="394" r:id="rId4"/>
    <p:sldId id="392" r:id="rId5"/>
    <p:sldId id="431" r:id="rId6"/>
    <p:sldId id="447" r:id="rId7"/>
    <p:sldId id="401" r:id="rId8"/>
    <p:sldId id="439" r:id="rId9"/>
    <p:sldId id="440" r:id="rId10"/>
    <p:sldId id="441" r:id="rId11"/>
    <p:sldId id="422" r:id="rId12"/>
    <p:sldId id="446" r:id="rId13"/>
    <p:sldId id="444" r:id="rId14"/>
    <p:sldId id="445" r:id="rId15"/>
    <p:sldId id="443" r:id="rId16"/>
    <p:sldId id="389" r:id="rId17"/>
  </p:sldIdLst>
  <p:sldSz cx="9144000" cy="6858000" type="screen4x3"/>
  <p:notesSz cx="6794500" cy="9931400"/>
  <p:defaultTextStyle>
    <a:defPPr>
      <a:defRPr lang="es-E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3998">
          <p15:clr>
            <a:srgbClr val="A4A3A4"/>
          </p15:clr>
        </p15:guide>
        <p15:guide id="2" orient="horz" pos="1146">
          <p15:clr>
            <a:srgbClr val="A4A3A4"/>
          </p15:clr>
        </p15:guide>
        <p15:guide id="3" pos="5635">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D3B5"/>
    <a:srgbClr val="99CCFF"/>
    <a:srgbClr val="707372"/>
    <a:srgbClr val="AF1E2D"/>
    <a:srgbClr val="A1A8AE"/>
    <a:srgbClr val="C1002B"/>
    <a:srgbClr val="7E8083"/>
    <a:srgbClr val="2EAC9F"/>
    <a:srgbClr val="FF3A00"/>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0" autoAdjust="0"/>
    <p:restoredTop sz="99862" autoAdjust="0"/>
  </p:normalViewPr>
  <p:slideViewPr>
    <p:cSldViewPr snapToGrid="0" showGuides="1">
      <p:cViewPr varScale="1">
        <p:scale>
          <a:sx n="104" d="100"/>
          <a:sy n="104" d="100"/>
        </p:scale>
        <p:origin x="582" y="102"/>
      </p:cViewPr>
      <p:guideLst>
        <p:guide orient="horz" pos="3998"/>
        <p:guide orient="horz" pos="1146"/>
        <p:guide pos="563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208"/>
    </p:cViewPr>
  </p:sorterViewPr>
  <p:notesViewPr>
    <p:cSldViewPr snapToGrid="0" showGuides="1">
      <p:cViewPr varScale="1">
        <p:scale>
          <a:sx n="42" d="100"/>
          <a:sy n="42" d="100"/>
        </p:scale>
        <p:origin x="-2872" y="-80"/>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5024" cy="497047"/>
          </a:xfrm>
          <a:prstGeom prst="rect">
            <a:avLst/>
          </a:prstGeom>
        </p:spPr>
        <p:txBody>
          <a:bodyPr vert="horz" lIns="91440" tIns="45720" rIns="91440" bIns="45720" rtlCol="0"/>
          <a:lstStyle>
            <a:lvl1pPr algn="l">
              <a:defRPr sz="1200">
                <a:cs typeface="Arial" charset="0"/>
              </a:defRPr>
            </a:lvl1pPr>
          </a:lstStyle>
          <a:p>
            <a:pPr>
              <a:defRPr/>
            </a:pPr>
            <a:endParaRPr lang="es-ES"/>
          </a:p>
        </p:txBody>
      </p:sp>
      <p:sp>
        <p:nvSpPr>
          <p:cNvPr id="3" name="2 Marcador de fecha"/>
          <p:cNvSpPr>
            <a:spLocks noGrp="1"/>
          </p:cNvSpPr>
          <p:nvPr>
            <p:ph type="dt" sz="quarter" idx="1"/>
          </p:nvPr>
        </p:nvSpPr>
        <p:spPr>
          <a:xfrm>
            <a:off x="3847890" y="1"/>
            <a:ext cx="2945024" cy="497047"/>
          </a:xfrm>
          <a:prstGeom prst="rect">
            <a:avLst/>
          </a:prstGeom>
        </p:spPr>
        <p:txBody>
          <a:bodyPr vert="horz" lIns="91440" tIns="45720" rIns="91440" bIns="45720" rtlCol="0"/>
          <a:lstStyle>
            <a:lvl1pPr algn="r">
              <a:defRPr sz="1200">
                <a:cs typeface="Arial" charset="0"/>
              </a:defRPr>
            </a:lvl1pPr>
          </a:lstStyle>
          <a:p>
            <a:pPr>
              <a:defRPr/>
            </a:pPr>
            <a:fld id="{D5D82A70-D590-4FCC-AD9B-F2CEA1C9AB9F}" type="datetimeFigureOut">
              <a:rPr lang="es-ES"/>
              <a:pPr>
                <a:defRPr/>
              </a:pPr>
              <a:t>22/03/2023</a:t>
            </a:fld>
            <a:endParaRPr lang="es-ES"/>
          </a:p>
        </p:txBody>
      </p:sp>
      <p:sp>
        <p:nvSpPr>
          <p:cNvPr id="4" name="3 Marcador de pie de página"/>
          <p:cNvSpPr>
            <a:spLocks noGrp="1"/>
          </p:cNvSpPr>
          <p:nvPr>
            <p:ph type="ftr" sz="quarter" idx="2"/>
          </p:nvPr>
        </p:nvSpPr>
        <p:spPr>
          <a:xfrm>
            <a:off x="0" y="9432767"/>
            <a:ext cx="2945024" cy="497047"/>
          </a:xfrm>
          <a:prstGeom prst="rect">
            <a:avLst/>
          </a:prstGeom>
        </p:spPr>
        <p:txBody>
          <a:bodyPr vert="horz" lIns="91440" tIns="45720" rIns="91440" bIns="45720" rtlCol="0" anchor="b"/>
          <a:lstStyle>
            <a:lvl1pPr algn="l">
              <a:defRPr sz="1200">
                <a:cs typeface="Arial" charset="0"/>
              </a:defRPr>
            </a:lvl1pPr>
          </a:lstStyle>
          <a:p>
            <a:pPr>
              <a:defRPr/>
            </a:pPr>
            <a:endParaRPr lang="es-ES"/>
          </a:p>
        </p:txBody>
      </p:sp>
      <p:sp>
        <p:nvSpPr>
          <p:cNvPr id="5" name="4 Marcador de número de diapositiva"/>
          <p:cNvSpPr>
            <a:spLocks noGrp="1"/>
          </p:cNvSpPr>
          <p:nvPr>
            <p:ph type="sldNum" sz="quarter" idx="3"/>
          </p:nvPr>
        </p:nvSpPr>
        <p:spPr>
          <a:xfrm>
            <a:off x="3847890" y="9432767"/>
            <a:ext cx="2945024" cy="497047"/>
          </a:xfrm>
          <a:prstGeom prst="rect">
            <a:avLst/>
          </a:prstGeom>
        </p:spPr>
        <p:txBody>
          <a:bodyPr vert="horz" lIns="91440" tIns="45720" rIns="91440" bIns="45720" rtlCol="0" anchor="b"/>
          <a:lstStyle>
            <a:lvl1pPr algn="r">
              <a:defRPr sz="1200">
                <a:cs typeface="Arial" charset="0"/>
              </a:defRPr>
            </a:lvl1pPr>
          </a:lstStyle>
          <a:p>
            <a:pPr>
              <a:defRPr/>
            </a:pPr>
            <a:fld id="{EFEDE6FE-7D9C-4B5D-973A-5685D11C0D93}" type="slidenum">
              <a:rPr lang="es-ES"/>
              <a:pPr>
                <a:defRPr/>
              </a:pPr>
              <a:t>‹Nº›</a:t>
            </a:fld>
            <a:endParaRPr lang="es-ES"/>
          </a:p>
        </p:txBody>
      </p:sp>
    </p:spTree>
    <p:extLst>
      <p:ext uri="{BB962C8B-B14F-4D97-AF65-F5344CB8AC3E}">
        <p14:creationId xmlns:p14="http://schemas.microsoft.com/office/powerpoint/2010/main" val="2815807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5024" cy="497047"/>
          </a:xfrm>
          <a:prstGeom prst="rect">
            <a:avLst/>
          </a:prstGeom>
        </p:spPr>
        <p:txBody>
          <a:bodyPr vert="horz" lIns="91440" tIns="45720" rIns="91440" bIns="45720" rtlCol="0"/>
          <a:lstStyle>
            <a:lvl1pPr algn="l">
              <a:defRPr sz="1200">
                <a:cs typeface="Arial" charset="0"/>
              </a:defRPr>
            </a:lvl1pPr>
          </a:lstStyle>
          <a:p>
            <a:pPr>
              <a:defRPr/>
            </a:pPr>
            <a:endParaRPr lang="es-ES"/>
          </a:p>
        </p:txBody>
      </p:sp>
      <p:sp>
        <p:nvSpPr>
          <p:cNvPr id="3" name="2 Marcador de fecha"/>
          <p:cNvSpPr>
            <a:spLocks noGrp="1"/>
          </p:cNvSpPr>
          <p:nvPr>
            <p:ph type="dt" idx="1"/>
          </p:nvPr>
        </p:nvSpPr>
        <p:spPr>
          <a:xfrm>
            <a:off x="3847890" y="1"/>
            <a:ext cx="2945024" cy="497047"/>
          </a:xfrm>
          <a:prstGeom prst="rect">
            <a:avLst/>
          </a:prstGeom>
        </p:spPr>
        <p:txBody>
          <a:bodyPr vert="horz" lIns="91440" tIns="45720" rIns="91440" bIns="45720" rtlCol="0"/>
          <a:lstStyle>
            <a:lvl1pPr algn="r">
              <a:defRPr sz="1200">
                <a:cs typeface="Arial" charset="0"/>
              </a:defRPr>
            </a:lvl1pPr>
          </a:lstStyle>
          <a:p>
            <a:pPr>
              <a:defRPr/>
            </a:pPr>
            <a:fld id="{635BFDA7-84BD-4033-AF4C-04D4AA992D59}" type="datetimeFigureOut">
              <a:rPr lang="es-ES"/>
              <a:pPr>
                <a:defRPr/>
              </a:pPr>
              <a:t>22/03/2023</a:t>
            </a:fld>
            <a:endParaRPr lang="es-ES"/>
          </a:p>
        </p:txBody>
      </p:sp>
      <p:sp>
        <p:nvSpPr>
          <p:cNvPr id="4" name="3 Marcador de imagen de diapositiva"/>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79134" y="4717973"/>
            <a:ext cx="5436235" cy="4468654"/>
          </a:xfrm>
          <a:prstGeom prst="rect">
            <a:avLst/>
          </a:prstGeom>
        </p:spPr>
        <p:txBody>
          <a:bodyPr vert="horz" lIns="91440" tIns="45720" rIns="91440" bIns="45720" rtlCol="0"/>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9432767"/>
            <a:ext cx="2945024" cy="497047"/>
          </a:xfrm>
          <a:prstGeom prst="rect">
            <a:avLst/>
          </a:prstGeom>
        </p:spPr>
        <p:txBody>
          <a:bodyPr vert="horz" lIns="91440" tIns="45720" rIns="91440" bIns="45720" rtlCol="0" anchor="b"/>
          <a:lstStyle>
            <a:lvl1pPr algn="l">
              <a:defRPr sz="1200">
                <a:cs typeface="Arial" charset="0"/>
              </a:defRPr>
            </a:lvl1pPr>
          </a:lstStyle>
          <a:p>
            <a:pPr>
              <a:defRPr/>
            </a:pPr>
            <a:endParaRPr lang="es-ES"/>
          </a:p>
        </p:txBody>
      </p:sp>
      <p:sp>
        <p:nvSpPr>
          <p:cNvPr id="7" name="6 Marcador de número de diapositiva"/>
          <p:cNvSpPr>
            <a:spLocks noGrp="1"/>
          </p:cNvSpPr>
          <p:nvPr>
            <p:ph type="sldNum" sz="quarter" idx="5"/>
          </p:nvPr>
        </p:nvSpPr>
        <p:spPr>
          <a:xfrm>
            <a:off x="3847890" y="9432767"/>
            <a:ext cx="2945024" cy="497047"/>
          </a:xfrm>
          <a:prstGeom prst="rect">
            <a:avLst/>
          </a:prstGeom>
        </p:spPr>
        <p:txBody>
          <a:bodyPr vert="horz" lIns="91440" tIns="45720" rIns="91440" bIns="45720" rtlCol="0" anchor="b"/>
          <a:lstStyle>
            <a:lvl1pPr algn="r">
              <a:defRPr sz="1200">
                <a:cs typeface="Arial" charset="0"/>
              </a:defRPr>
            </a:lvl1pPr>
          </a:lstStyle>
          <a:p>
            <a:pPr>
              <a:defRPr/>
            </a:pPr>
            <a:fld id="{FFB05FD4-FA3E-4699-B565-0AA7C75FADE0}" type="slidenum">
              <a:rPr lang="es-ES"/>
              <a:pPr>
                <a:defRPr/>
              </a:pPr>
              <a:t>‹Nº›</a:t>
            </a:fld>
            <a:endParaRPr lang="es-ES"/>
          </a:p>
        </p:txBody>
      </p:sp>
    </p:spTree>
    <p:extLst>
      <p:ext uri="{BB962C8B-B14F-4D97-AF65-F5344CB8AC3E}">
        <p14:creationId xmlns:p14="http://schemas.microsoft.com/office/powerpoint/2010/main" val="3476094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4" name="3 Imagen"/>
          <p:cNvPicPr>
            <a:picLocks noChangeAspect="1"/>
          </p:cNvPicPr>
          <p:nvPr userDrawn="1"/>
        </p:nvPicPr>
        <p:blipFill rotWithShape="1">
          <a:blip r:embed="rId2" cstate="print">
            <a:extLst>
              <a:ext uri="{28A0092B-C50C-407E-A947-70E740481C1C}">
                <a14:useLocalDpi xmlns:a14="http://schemas.microsoft.com/office/drawing/2010/main" val="0"/>
              </a:ext>
            </a:extLst>
          </a:blip>
          <a:srcRect l="17841" r="1"/>
          <a:stretch/>
        </p:blipFill>
        <p:spPr>
          <a:xfrm>
            <a:off x="1631374" y="281934"/>
            <a:ext cx="7512626" cy="3384677"/>
          </a:xfrm>
          <a:prstGeom prst="rect">
            <a:avLst/>
          </a:prstGeom>
        </p:spPr>
      </p:pic>
      <p:pic>
        <p:nvPicPr>
          <p:cNvPr id="7" name="6 Imagen"/>
          <p:cNvPicPr>
            <a:picLocks noChangeAspect="1"/>
          </p:cNvPicPr>
          <p:nvPr userDrawn="1"/>
        </p:nvPicPr>
        <p:blipFill rotWithShape="1">
          <a:blip r:embed="rId3" cstate="print">
            <a:extLst>
              <a:ext uri="{28A0092B-C50C-407E-A947-70E740481C1C}">
                <a14:useLocalDpi xmlns:a14="http://schemas.microsoft.com/office/drawing/2010/main" val="0"/>
              </a:ext>
            </a:extLst>
          </a:blip>
          <a:srcRect l="45783" b="4367"/>
          <a:stretch/>
        </p:blipFill>
        <p:spPr>
          <a:xfrm>
            <a:off x="0" y="187964"/>
            <a:ext cx="2934798" cy="6653489"/>
          </a:xfrm>
          <a:prstGeom prst="rect">
            <a:avLst/>
          </a:prstGeom>
        </p:spPr>
      </p:pic>
      <p:sp>
        <p:nvSpPr>
          <p:cNvPr id="13" name="13 Marcador de texto"/>
          <p:cNvSpPr>
            <a:spLocks noGrp="1"/>
          </p:cNvSpPr>
          <p:nvPr>
            <p:ph type="body" sz="quarter" idx="14"/>
          </p:nvPr>
        </p:nvSpPr>
        <p:spPr>
          <a:xfrm>
            <a:off x="4577195" y="5724624"/>
            <a:ext cx="4203963" cy="431701"/>
          </a:xfrm>
        </p:spPr>
        <p:txBody>
          <a:bodyPr rtlCol="0">
            <a:noAutofit/>
          </a:bodyPr>
          <a:lstStyle>
            <a:lvl1pPr marL="0" indent="0" algn="r">
              <a:buFontTx/>
              <a:buNone/>
              <a:defRPr lang="es-ES" sz="1200" b="0" baseline="0" smtClean="0">
                <a:solidFill>
                  <a:schemeClr val="bg1">
                    <a:lumMod val="50000"/>
                  </a:schemeClr>
                </a:solidFill>
              </a:defRPr>
            </a:lvl1pPr>
            <a:lvl2pPr>
              <a:defRPr lang="es-ES" sz="1600" smtClean="0"/>
            </a:lvl2pPr>
            <a:lvl3pPr>
              <a:defRPr lang="es-ES" sz="1600" smtClean="0"/>
            </a:lvl3pPr>
            <a:lvl4pPr>
              <a:defRPr lang="es-ES" sz="1600" smtClean="0"/>
            </a:lvl4pPr>
            <a:lvl5pPr>
              <a:defRPr lang="es-ES" sz="1600"/>
            </a:lvl5pPr>
          </a:lstStyle>
          <a:p>
            <a:pPr lvl="0"/>
            <a:r>
              <a:rPr lang="es-ES" noProof="0"/>
              <a:t>Haga clic para modificar el estilo de texto del patrón</a:t>
            </a:r>
          </a:p>
        </p:txBody>
      </p:sp>
      <p:sp>
        <p:nvSpPr>
          <p:cNvPr id="11" name="Text Box 4"/>
          <p:cNvSpPr txBox="1">
            <a:spLocks noChangeArrowheads="1"/>
          </p:cNvSpPr>
          <p:nvPr/>
        </p:nvSpPr>
        <p:spPr bwMode="auto">
          <a:xfrm>
            <a:off x="3722494" y="6641398"/>
            <a:ext cx="1874838"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auto" hangingPunct="1">
              <a:spcBef>
                <a:spcPct val="50000"/>
              </a:spcBef>
              <a:spcAft>
                <a:spcPts val="0"/>
              </a:spcAft>
              <a:defRPr/>
            </a:pPr>
            <a:r>
              <a:rPr lang="es-ES_tradnl" sz="700" b="1" cap="all" baseline="0" noProof="0" dirty="0">
                <a:solidFill>
                  <a:srgbClr val="707372"/>
                </a:solidFill>
                <a:cs typeface="+mn-cs"/>
              </a:rPr>
              <a:t>Diego de León, 21 </a:t>
            </a:r>
            <a:r>
              <a:rPr lang="es-ES_tradnl" sz="400" b="1" cap="all" baseline="0" noProof="0" dirty="0">
                <a:solidFill>
                  <a:srgbClr val="707372"/>
                </a:solidFill>
                <a:cs typeface="+mn-cs"/>
                <a:sym typeface="Symbol"/>
              </a:rPr>
              <a:t></a:t>
            </a:r>
            <a:r>
              <a:rPr lang="es-ES_tradnl" sz="700" b="1" cap="all" baseline="0" noProof="0" dirty="0">
                <a:solidFill>
                  <a:srgbClr val="707372"/>
                </a:solidFill>
                <a:cs typeface="+mn-cs"/>
                <a:sym typeface="Symbol"/>
              </a:rPr>
              <a:t> </a:t>
            </a:r>
            <a:r>
              <a:rPr lang="es-ES_tradnl" sz="700" b="1" cap="all" baseline="0" noProof="0" dirty="0">
                <a:solidFill>
                  <a:srgbClr val="707372"/>
                </a:solidFill>
                <a:cs typeface="+mn-cs"/>
              </a:rPr>
              <a:t>28006 </a:t>
            </a:r>
            <a:r>
              <a:rPr lang="es-ES_tradnl" sz="400" b="1" cap="all" baseline="0" noProof="0" dirty="0">
                <a:solidFill>
                  <a:srgbClr val="707372"/>
                </a:solidFill>
                <a:cs typeface="+mn-cs"/>
                <a:sym typeface="Symbol"/>
              </a:rPr>
              <a:t></a:t>
            </a:r>
            <a:r>
              <a:rPr lang="es-ES_tradnl" sz="700" b="1" cap="all" baseline="0" noProof="0" dirty="0">
                <a:solidFill>
                  <a:srgbClr val="707372"/>
                </a:solidFill>
                <a:cs typeface="+mn-cs"/>
                <a:sym typeface="Symbol"/>
              </a:rPr>
              <a:t> </a:t>
            </a:r>
            <a:r>
              <a:rPr lang="es-ES_tradnl" sz="700" b="1" cap="all" baseline="0" noProof="0" dirty="0">
                <a:solidFill>
                  <a:srgbClr val="707372"/>
                </a:solidFill>
                <a:cs typeface="+mn-cs"/>
              </a:rPr>
              <a:t>Madrid</a:t>
            </a:r>
          </a:p>
        </p:txBody>
      </p:sp>
      <p:sp>
        <p:nvSpPr>
          <p:cNvPr id="2" name="1 Título"/>
          <p:cNvSpPr>
            <a:spLocks noGrp="1"/>
          </p:cNvSpPr>
          <p:nvPr>
            <p:ph type="ctrTitle"/>
          </p:nvPr>
        </p:nvSpPr>
        <p:spPr>
          <a:xfrm>
            <a:off x="775390" y="3261273"/>
            <a:ext cx="8024374" cy="1395586"/>
          </a:xfrm>
        </p:spPr>
        <p:txBody>
          <a:bodyPr>
            <a:normAutofit/>
          </a:bodyPr>
          <a:lstStyle>
            <a:lvl1pPr algn="r">
              <a:defRPr sz="2600" baseline="0">
                <a:solidFill>
                  <a:srgbClr val="AF1E2D"/>
                </a:solidFill>
              </a:defRPr>
            </a:lvl1pPr>
          </a:lstStyle>
          <a:p>
            <a:r>
              <a:rPr lang="es-ES" noProof="0"/>
              <a:t>Haga clic para modificar el estilo de título del patrón</a:t>
            </a:r>
            <a:endParaRPr lang="es-ES_tradnl" noProof="0" dirty="0"/>
          </a:p>
        </p:txBody>
      </p:sp>
      <p:sp>
        <p:nvSpPr>
          <p:cNvPr id="3" name="2 Subtítulo"/>
          <p:cNvSpPr>
            <a:spLocks noGrp="1"/>
          </p:cNvSpPr>
          <p:nvPr>
            <p:ph type="subTitle" idx="1"/>
          </p:nvPr>
        </p:nvSpPr>
        <p:spPr>
          <a:xfrm>
            <a:off x="1944973" y="4761593"/>
            <a:ext cx="6854791" cy="432048"/>
          </a:xfrm>
        </p:spPr>
        <p:txBody>
          <a:bodyPr>
            <a:noAutofit/>
          </a:bodyPr>
          <a:lstStyle>
            <a:lvl1pPr marL="0" indent="0" algn="r">
              <a:buNone/>
              <a:defRPr sz="2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noProof="0"/>
              <a:t>Haga clic para modificar el estilo de subtítulo del patrón</a:t>
            </a:r>
            <a:endParaRPr lang="es-ES_tradnl" noProof="0" dirty="0"/>
          </a:p>
        </p:txBody>
      </p:sp>
    </p:spTree>
    <p:extLst>
      <p:ext uri="{BB962C8B-B14F-4D97-AF65-F5344CB8AC3E}">
        <p14:creationId xmlns:p14="http://schemas.microsoft.com/office/powerpoint/2010/main" val="3455771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2_Diseño personalizado">
    <p:spTree>
      <p:nvGrpSpPr>
        <p:cNvPr id="1" name=""/>
        <p:cNvGrpSpPr/>
        <p:nvPr/>
      </p:nvGrpSpPr>
      <p:grpSpPr>
        <a:xfrm>
          <a:off x="0" y="0"/>
          <a:ext cx="0" cy="0"/>
          <a:chOff x="0" y="0"/>
          <a:chExt cx="0" cy="0"/>
        </a:xfrm>
      </p:grpSpPr>
      <p:sp>
        <p:nvSpPr>
          <p:cNvPr id="10" name="Rectangle 14"/>
          <p:cNvSpPr>
            <a:spLocks noChangeArrowheads="1"/>
          </p:cNvSpPr>
          <p:nvPr/>
        </p:nvSpPr>
        <p:spPr bwMode="auto">
          <a:xfrm>
            <a:off x="8883650" y="6591300"/>
            <a:ext cx="168275"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b"/>
          <a:lstStyle/>
          <a:p>
            <a:pPr algn="r" eaLnBrk="0" hangingPunct="0"/>
            <a:fld id="{8D4D47B6-BAC4-41FF-9F06-E0E682DE50DD}" type="slidenum">
              <a:rPr lang="es-ES_tradnl" sz="1000" b="1" noProof="0" smtClean="0">
                <a:solidFill>
                  <a:schemeClr val="tx1"/>
                </a:solidFill>
              </a:rPr>
              <a:pPr algn="r" eaLnBrk="0" hangingPunct="0"/>
              <a:t>‹Nº›</a:t>
            </a:fld>
            <a:endParaRPr lang="es-ES_tradnl" sz="1000" b="1" noProof="0" dirty="0">
              <a:solidFill>
                <a:schemeClr val="tx1"/>
              </a:solidFill>
            </a:endParaRPr>
          </a:p>
        </p:txBody>
      </p:sp>
      <p:sp>
        <p:nvSpPr>
          <p:cNvPr id="25" name="3 Marcador de texto"/>
          <p:cNvSpPr>
            <a:spLocks noGrp="1"/>
          </p:cNvSpPr>
          <p:nvPr>
            <p:ph type="body" sz="quarter" idx="10"/>
          </p:nvPr>
        </p:nvSpPr>
        <p:spPr>
          <a:xfrm>
            <a:off x="142874" y="1124223"/>
            <a:ext cx="8861425" cy="369332"/>
          </a:xfrm>
        </p:spPr>
        <p:txBody>
          <a:bodyPr>
            <a:spAutoFit/>
          </a:bodyPr>
          <a:lstStyle>
            <a:lvl1pPr marL="0" indent="0">
              <a:buFontTx/>
              <a:buNone/>
              <a:defRPr sz="1800" b="1">
                <a:solidFill>
                  <a:srgbClr val="7E8083"/>
                </a:solidFill>
              </a:defRPr>
            </a:lvl1pPr>
          </a:lstStyle>
          <a:p>
            <a:pPr lvl="0"/>
            <a:r>
              <a:rPr lang="es-ES" noProof="0"/>
              <a:t>Haga clic para modificar el estilo de texto del patrón</a:t>
            </a:r>
          </a:p>
        </p:txBody>
      </p:sp>
      <p:sp>
        <p:nvSpPr>
          <p:cNvPr id="6" name="5 Marcador de texto"/>
          <p:cNvSpPr>
            <a:spLocks noGrp="1"/>
          </p:cNvSpPr>
          <p:nvPr>
            <p:ph type="body" sz="quarter" idx="20"/>
          </p:nvPr>
        </p:nvSpPr>
        <p:spPr>
          <a:xfrm>
            <a:off x="142874" y="1802214"/>
            <a:ext cx="8867776" cy="1738938"/>
          </a:xfrm>
        </p:spPr>
        <p:txBody>
          <a:bodyPr>
            <a:spAutoFit/>
          </a:bodyPr>
          <a:lstStyle>
            <a:lvl1pPr marL="266700" indent="-266700">
              <a:spcBef>
                <a:spcPts val="600"/>
              </a:spcBef>
              <a:spcAft>
                <a:spcPts val="600"/>
              </a:spcAft>
              <a:buClr>
                <a:srgbClr val="AF1E2D"/>
              </a:buClr>
              <a:buSzPct val="80000"/>
              <a:buFont typeface="Wingdings" pitchFamily="2" charset="2"/>
              <a:buChar char="v"/>
              <a:defRPr sz="1600">
                <a:solidFill>
                  <a:srgbClr val="AF1E2D"/>
                </a:solidFill>
              </a:defRPr>
            </a:lvl1pPr>
            <a:lvl2pPr marL="446088" indent="-176213">
              <a:spcBef>
                <a:spcPts val="600"/>
              </a:spcBef>
              <a:spcAft>
                <a:spcPts val="600"/>
              </a:spcAft>
              <a:defRPr sz="1400">
                <a:solidFill>
                  <a:schemeClr val="tx1"/>
                </a:solidFill>
              </a:defRPr>
            </a:lvl2pPr>
            <a:lvl3pPr marL="623888" indent="-177800">
              <a:spcBef>
                <a:spcPts val="600"/>
              </a:spcBef>
              <a:spcAft>
                <a:spcPts val="600"/>
              </a:spcAft>
              <a:buClr>
                <a:srgbClr val="7E8083"/>
              </a:buClr>
              <a:defRPr sz="1300">
                <a:solidFill>
                  <a:schemeClr val="tx1"/>
                </a:solidFill>
              </a:defRPr>
            </a:lvl3pPr>
            <a:lvl4pPr marL="811213" indent="-187325" defTabSz="895350">
              <a:spcBef>
                <a:spcPts val="600"/>
              </a:spcBef>
              <a:spcAft>
                <a:spcPts val="600"/>
              </a:spcAft>
              <a:buClr>
                <a:srgbClr val="7E8083"/>
              </a:buClr>
              <a:buSzPct val="70000"/>
              <a:buFont typeface="Calibri" pitchFamily="34" charset="0"/>
              <a:buChar char="‒"/>
              <a:defRPr sz="1200">
                <a:solidFill>
                  <a:schemeClr val="tx1"/>
                </a:solidFill>
              </a:defRPr>
            </a:lvl4pPr>
            <a:lvl5pPr marL="987425" indent="-176213">
              <a:spcBef>
                <a:spcPts val="600"/>
              </a:spcBef>
              <a:spcAft>
                <a:spcPts val="600"/>
              </a:spcAft>
              <a:buClr>
                <a:srgbClr val="7E8083"/>
              </a:buClr>
              <a:defRPr sz="1200">
                <a:solidFill>
                  <a:schemeClr val="tx1"/>
                </a:solidFill>
              </a:defRPr>
            </a:lvl5pPr>
            <a:lvl6pPr marL="982663" indent="-177800">
              <a:buClr>
                <a:srgbClr val="7E8083"/>
              </a:buClr>
              <a:defRPr sz="1100" baseline="0"/>
            </a:lvl6p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ES_tradnl" noProof="0" dirty="0"/>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899433"/>
          </a:xfrm>
          <a:prstGeom prst="rect">
            <a:avLst/>
          </a:prstGeom>
        </p:spPr>
      </p:pic>
      <p:sp>
        <p:nvSpPr>
          <p:cNvPr id="12" name="3 Marcador de texto"/>
          <p:cNvSpPr>
            <a:spLocks noGrp="1"/>
          </p:cNvSpPr>
          <p:nvPr>
            <p:ph type="body" sz="quarter" idx="21"/>
          </p:nvPr>
        </p:nvSpPr>
        <p:spPr>
          <a:xfrm>
            <a:off x="4395355" y="251387"/>
            <a:ext cx="4608944" cy="307777"/>
          </a:xfrm>
        </p:spPr>
        <p:txBody>
          <a:bodyPr wrap="square">
            <a:spAutoFit/>
          </a:bodyPr>
          <a:lstStyle>
            <a:lvl1pPr marL="0" indent="0" algn="r">
              <a:buFontTx/>
              <a:buNone/>
              <a:defRPr sz="1400" b="1">
                <a:solidFill>
                  <a:schemeClr val="bg1"/>
                </a:solidFill>
              </a:defRPr>
            </a:lvl1pPr>
          </a:lstStyle>
          <a:p>
            <a:pPr lvl="0"/>
            <a:r>
              <a:rPr lang="es-ES" noProof="0"/>
              <a:t>Haga clic para modificar el estilo de texto del patrón</a:t>
            </a:r>
          </a:p>
        </p:txBody>
      </p:sp>
      <p:sp>
        <p:nvSpPr>
          <p:cNvPr id="5" name="4 Rectángulo"/>
          <p:cNvSpPr/>
          <p:nvPr/>
        </p:nvSpPr>
        <p:spPr>
          <a:xfrm>
            <a:off x="-103625" y="6847417"/>
            <a:ext cx="9247625" cy="65617"/>
          </a:xfrm>
          <a:prstGeom prst="rect">
            <a:avLst/>
          </a:prstGeom>
          <a:solidFill>
            <a:srgbClr val="7E8083"/>
          </a:solidFill>
          <a:ln>
            <a:solidFill>
              <a:srgbClr val="7E80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pic>
        <p:nvPicPr>
          <p:cNvPr id="9" name="8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899433"/>
          </a:xfrm>
          <a:prstGeom prst="rect">
            <a:avLst/>
          </a:prstGeom>
        </p:spPr>
      </p:pic>
      <p:sp>
        <p:nvSpPr>
          <p:cNvPr id="13" name="12 Rectángulo"/>
          <p:cNvSpPr/>
          <p:nvPr userDrawn="1"/>
        </p:nvSpPr>
        <p:spPr>
          <a:xfrm>
            <a:off x="-103625" y="6847417"/>
            <a:ext cx="9247625" cy="65617"/>
          </a:xfrm>
          <a:prstGeom prst="rect">
            <a:avLst/>
          </a:prstGeom>
          <a:solidFill>
            <a:srgbClr val="7E8083"/>
          </a:solidFill>
          <a:ln>
            <a:solidFill>
              <a:srgbClr val="7E80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dirty="0"/>
          </a:p>
        </p:txBody>
      </p:sp>
    </p:spTree>
    <p:extLst>
      <p:ext uri="{BB962C8B-B14F-4D97-AF65-F5344CB8AC3E}">
        <p14:creationId xmlns:p14="http://schemas.microsoft.com/office/powerpoint/2010/main" val="126026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seño personalizado">
    <p:spTree>
      <p:nvGrpSpPr>
        <p:cNvPr id="1" name=""/>
        <p:cNvGrpSpPr/>
        <p:nvPr/>
      </p:nvGrpSpPr>
      <p:grpSpPr>
        <a:xfrm>
          <a:off x="0" y="0"/>
          <a:ext cx="0" cy="0"/>
          <a:chOff x="0" y="0"/>
          <a:chExt cx="0" cy="0"/>
        </a:xfrm>
      </p:grpSpPr>
      <p:sp>
        <p:nvSpPr>
          <p:cNvPr id="6" name="5 Rectángulo"/>
          <p:cNvSpPr/>
          <p:nvPr/>
        </p:nvSpPr>
        <p:spPr>
          <a:xfrm>
            <a:off x="-114300" y="0"/>
            <a:ext cx="9382991" cy="6941127"/>
          </a:xfrm>
          <a:prstGeom prst="rect">
            <a:avLst/>
          </a:prstGeom>
          <a:solidFill>
            <a:srgbClr val="C1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a:p>
        </p:txBody>
      </p:sp>
      <p:sp>
        <p:nvSpPr>
          <p:cNvPr id="9" name="2 Subtítulo"/>
          <p:cNvSpPr>
            <a:spLocks noGrp="1"/>
          </p:cNvSpPr>
          <p:nvPr>
            <p:ph type="subTitle" idx="1" hasCustomPrompt="1"/>
          </p:nvPr>
        </p:nvSpPr>
        <p:spPr>
          <a:xfrm>
            <a:off x="1651001" y="988888"/>
            <a:ext cx="6989656" cy="1093911"/>
          </a:xfrm>
        </p:spPr>
        <p:txBody>
          <a:bodyPr>
            <a:noAutofit/>
          </a:bodyPr>
          <a:lstStyle>
            <a:lvl1pPr marL="0" indent="0" algn="r">
              <a:buNone/>
              <a:defRPr sz="3200" b="1"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noProof="0"/>
              <a:t>HAGA CLIC PARA ESCRIBIR EL TÍTULO DE CADA SECCIÓN DEL DOCUMENTO0</a:t>
            </a:r>
          </a:p>
        </p:txBody>
      </p:sp>
      <p:sp>
        <p:nvSpPr>
          <p:cNvPr id="4" name="3 Rectángulo"/>
          <p:cNvSpPr/>
          <p:nvPr userDrawn="1"/>
        </p:nvSpPr>
        <p:spPr>
          <a:xfrm>
            <a:off x="-114300" y="0"/>
            <a:ext cx="9382991" cy="6941127"/>
          </a:xfrm>
          <a:prstGeom prst="rect">
            <a:avLst/>
          </a:prstGeom>
          <a:solidFill>
            <a:srgbClr val="C1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a:p>
        </p:txBody>
      </p:sp>
    </p:spTree>
    <p:extLst>
      <p:ext uri="{BB962C8B-B14F-4D97-AF65-F5344CB8AC3E}">
        <p14:creationId xmlns:p14="http://schemas.microsoft.com/office/powerpoint/2010/main" val="3608619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Diseño personalizado">
    <p:spTree>
      <p:nvGrpSpPr>
        <p:cNvPr id="1" name=""/>
        <p:cNvGrpSpPr/>
        <p:nvPr/>
      </p:nvGrpSpPr>
      <p:grpSpPr>
        <a:xfrm>
          <a:off x="0" y="0"/>
          <a:ext cx="0" cy="0"/>
          <a:chOff x="0" y="0"/>
          <a:chExt cx="0" cy="0"/>
        </a:xfrm>
      </p:grpSpPr>
      <p:sp>
        <p:nvSpPr>
          <p:cNvPr id="6" name="5 Rectángulo"/>
          <p:cNvSpPr/>
          <p:nvPr/>
        </p:nvSpPr>
        <p:spPr>
          <a:xfrm>
            <a:off x="-114300" y="0"/>
            <a:ext cx="9382991" cy="6941127"/>
          </a:xfrm>
          <a:prstGeom prst="rect">
            <a:avLst/>
          </a:prstGeom>
          <a:solidFill>
            <a:srgbClr val="C1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a:p>
        </p:txBody>
      </p:sp>
      <p:pic>
        <p:nvPicPr>
          <p:cNvPr id="8" name="7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21175" y="2946400"/>
            <a:ext cx="1512039" cy="1836426"/>
          </a:xfrm>
          <a:prstGeom prst="rect">
            <a:avLst/>
          </a:prstGeom>
        </p:spPr>
      </p:pic>
      <p:sp>
        <p:nvSpPr>
          <p:cNvPr id="4" name="3 Rectángulo"/>
          <p:cNvSpPr/>
          <p:nvPr userDrawn="1"/>
        </p:nvSpPr>
        <p:spPr>
          <a:xfrm>
            <a:off x="-114300" y="0"/>
            <a:ext cx="9382991" cy="6941127"/>
          </a:xfrm>
          <a:prstGeom prst="rect">
            <a:avLst/>
          </a:prstGeom>
          <a:solidFill>
            <a:srgbClr val="C1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noProof="0"/>
          </a:p>
        </p:txBody>
      </p:sp>
      <p:pic>
        <p:nvPicPr>
          <p:cNvPr id="5" name="4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21175" y="2946400"/>
            <a:ext cx="1512039" cy="1836426"/>
          </a:xfrm>
          <a:prstGeom prst="rect">
            <a:avLst/>
          </a:prstGeom>
        </p:spPr>
      </p:pic>
    </p:spTree>
    <p:extLst>
      <p:ext uri="{BB962C8B-B14F-4D97-AF65-F5344CB8AC3E}">
        <p14:creationId xmlns:p14="http://schemas.microsoft.com/office/powerpoint/2010/main" val="26229803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_tradnl" noProof="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Arial" charset="0"/>
              </a:defRPr>
            </a:lvl1pPr>
          </a:lstStyle>
          <a:p>
            <a:pPr>
              <a:defRPr/>
            </a:pPr>
            <a:fld id="{CCD98043-591F-4D26-BA2A-E1F50FBCBA4D}" type="datetimeFigureOut">
              <a:rPr lang="es-ES_tradnl" noProof="0" smtClean="0"/>
              <a:pPr>
                <a:defRPr/>
              </a:pPr>
              <a:t>22/03/2023</a:t>
            </a:fld>
            <a:endParaRPr lang="es-ES_tradnl" noProof="0"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Arial" charset="0"/>
              </a:defRPr>
            </a:lvl1pPr>
          </a:lstStyle>
          <a:p>
            <a:pPr>
              <a:defRPr/>
            </a:pPr>
            <a:endParaRPr lang="es-ES_tradnl" noProof="0"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Arial" charset="0"/>
              </a:defRPr>
            </a:lvl1pPr>
          </a:lstStyle>
          <a:p>
            <a:pPr>
              <a:defRPr/>
            </a:pPr>
            <a:fld id="{828B4A72-812D-4CF1-9D15-CA113632F8B8}" type="slidenum">
              <a:rPr lang="es-ES_tradnl" noProof="0" smtClean="0"/>
              <a:pPr>
                <a:defRPr/>
              </a:pPr>
              <a:t>‹Nº›</a:t>
            </a:fld>
            <a:endParaRPr lang="es-ES_tradnl" noProof="0" dirty="0"/>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dirty="0"/>
              <a:t>VIUDEDAD FORAL ARAGONESA</a:t>
            </a:r>
          </a:p>
        </p:txBody>
      </p:sp>
      <p:sp>
        <p:nvSpPr>
          <p:cNvPr id="3" name="2 Subtítulo"/>
          <p:cNvSpPr>
            <a:spLocks noGrp="1"/>
          </p:cNvSpPr>
          <p:nvPr>
            <p:ph type="subTitle" idx="1"/>
          </p:nvPr>
        </p:nvSpPr>
        <p:spPr>
          <a:xfrm>
            <a:off x="1900003" y="4386839"/>
            <a:ext cx="6854791" cy="432048"/>
          </a:xfrm>
        </p:spPr>
        <p:txBody>
          <a:bodyPr/>
          <a:lstStyle/>
          <a:p>
            <a:r>
              <a:rPr lang="es-ES_tradnl" dirty="0">
                <a:solidFill>
                  <a:srgbClr val="0070C0"/>
                </a:solidFill>
              </a:rPr>
              <a:t>Miguel Ángel Loriente Rojo</a:t>
            </a:r>
          </a:p>
          <a:p>
            <a:endParaRPr lang="es-ES_tradnl" dirty="0"/>
          </a:p>
        </p:txBody>
      </p:sp>
      <p:sp>
        <p:nvSpPr>
          <p:cNvPr id="4" name="3 Marcador de texto"/>
          <p:cNvSpPr>
            <a:spLocks noGrp="1"/>
          </p:cNvSpPr>
          <p:nvPr>
            <p:ph type="body" sz="quarter" idx="14"/>
          </p:nvPr>
        </p:nvSpPr>
        <p:spPr/>
        <p:txBody>
          <a:bodyPr/>
          <a:lstStyle/>
          <a:p>
            <a:r>
              <a:rPr lang="es-ES_tradnl" dirty="0"/>
              <a:t>Zaragoza, 16 de marzo de 2023 </a:t>
            </a:r>
          </a:p>
        </p:txBody>
      </p:sp>
      <p:sp>
        <p:nvSpPr>
          <p:cNvPr id="6" name="2 Subtítulo"/>
          <p:cNvSpPr txBox="1">
            <a:spLocks/>
          </p:cNvSpPr>
          <p:nvPr/>
        </p:nvSpPr>
        <p:spPr bwMode="auto">
          <a:xfrm>
            <a:off x="1902501" y="4869022"/>
            <a:ext cx="6854791"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r" defTabSz="914400" rtl="0" eaLnBrk="1" fontAlgn="base" latinLnBrk="0" hangingPunct="1">
              <a:lnSpc>
                <a:spcPct val="100000"/>
              </a:lnSpc>
              <a:spcBef>
                <a:spcPct val="20000"/>
              </a:spcBef>
              <a:spcAft>
                <a:spcPct val="0"/>
              </a:spcAft>
              <a:buClrTx/>
              <a:buSzTx/>
              <a:buFont typeface="Arial" charset="0"/>
              <a:buNone/>
              <a:tabLst/>
              <a:defRPr/>
            </a:pPr>
            <a:r>
              <a:rPr lang="es-ES_tradnl" sz="2200" dirty="0">
                <a:solidFill>
                  <a:srgbClr val="0070C0"/>
                </a:solidFill>
                <a:latin typeface="+mn-lt"/>
                <a:cs typeface="+mn-cs"/>
              </a:rPr>
              <a:t>Registrador de la Propiedad de Zaragoza</a:t>
            </a:r>
            <a:endParaRPr kumimoji="0" lang="es-ES_tradnl" sz="2200" b="0" i="0" u="none" strike="noStrike" kern="1200" cap="none" spc="0" normalizeH="0" baseline="0" noProof="0" dirty="0">
              <a:ln>
                <a:noFill/>
              </a:ln>
              <a:solidFill>
                <a:srgbClr val="0070C0"/>
              </a:solidFill>
              <a:effectLst/>
              <a:uLnTx/>
              <a:uFillTx/>
              <a:latin typeface="+mn-lt"/>
              <a:ea typeface="+mn-ea"/>
              <a:cs typeface="+mn-cs"/>
            </a:endParaRPr>
          </a:p>
          <a:p>
            <a:pPr marL="0" marR="0" lvl="0" indent="0" algn="r" defTabSz="914400" rtl="0" eaLnBrk="1" fontAlgn="base" latinLnBrk="0" hangingPunct="1">
              <a:lnSpc>
                <a:spcPct val="100000"/>
              </a:lnSpc>
              <a:spcBef>
                <a:spcPct val="20000"/>
              </a:spcBef>
              <a:spcAft>
                <a:spcPct val="0"/>
              </a:spcAft>
              <a:buClrTx/>
              <a:buSzTx/>
              <a:buFont typeface="Arial" charset="0"/>
              <a:buNone/>
              <a:tabLst/>
              <a:defRPr/>
            </a:pPr>
            <a:endParaRPr kumimoji="0" lang="es-ES_tradnl" sz="2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626563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2. DERECHO EXPECTANTE</a:t>
            </a:r>
          </a:p>
        </p:txBody>
      </p:sp>
      <p:sp>
        <p:nvSpPr>
          <p:cNvPr id="6" name="1 Marcador de texto"/>
          <p:cNvSpPr txBox="1">
            <a:spLocks noGrp="1"/>
          </p:cNvSpPr>
          <p:nvPr>
            <p:ph type="body" sz="quarter" idx="10"/>
          </p:nvPr>
        </p:nvSpPr>
        <p:spPr bwMode="auto">
          <a:xfrm>
            <a:off x="325497" y="1104125"/>
            <a:ext cx="4424923"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s-ES_tradnl" dirty="0">
                <a:solidFill>
                  <a:schemeClr val="tx1"/>
                </a:solidFill>
              </a:rPr>
              <a:t>DISPOSICIÓN DE BIENES MUEBLES</a:t>
            </a:r>
            <a:r>
              <a:rPr lang="es-ES_tradnl" noProof="0" dirty="0">
                <a:solidFill>
                  <a:schemeClr val="tx1"/>
                </a:solidFill>
              </a:rPr>
              <a:t> (ar</a:t>
            </a:r>
            <a:r>
              <a:rPr lang="es-ES_tradnl" dirty="0">
                <a:solidFill>
                  <a:schemeClr val="tx1"/>
                </a:solidFill>
              </a:rPr>
              <a:t>t. 282)</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CuadroTexto 2">
            <a:extLst>
              <a:ext uri="{FF2B5EF4-FFF2-40B4-BE49-F238E27FC236}">
                <a16:creationId xmlns:a16="http://schemas.microsoft.com/office/drawing/2014/main" id="{594BA31F-1CEF-14AF-5068-419C583BEFE6}"/>
              </a:ext>
            </a:extLst>
          </p:cNvPr>
          <p:cNvSpPr txBox="1"/>
          <p:nvPr/>
        </p:nvSpPr>
        <p:spPr>
          <a:xfrm>
            <a:off x="423746" y="1652522"/>
            <a:ext cx="8296508" cy="584775"/>
          </a:xfrm>
          <a:prstGeom prst="rect">
            <a:avLst/>
          </a:prstGeom>
          <a:noFill/>
          <a:ln>
            <a:solidFill>
              <a:srgbClr val="FF0000"/>
            </a:solidFill>
          </a:ln>
        </p:spPr>
        <p:txBody>
          <a:bodyPr wrap="square">
            <a:spAutoFit/>
          </a:bodyPr>
          <a:lstStyle/>
          <a:p>
            <a:pPr algn="just"/>
            <a:r>
              <a:rPr lang="es-ES" sz="1600" dirty="0"/>
              <a:t>El derecho expectante de viudedad sobre bienes muebles </a:t>
            </a:r>
            <a:r>
              <a:rPr lang="es-ES" sz="1600" b="1" u="sng" dirty="0"/>
              <a:t>se extingue cuando salen del patrimonio común o privativo</a:t>
            </a:r>
            <a:r>
              <a:rPr lang="es-ES" sz="1600" dirty="0"/>
              <a:t>, </a:t>
            </a:r>
            <a:r>
              <a:rPr lang="es-ES" sz="1600" u="sng" dirty="0"/>
              <a:t>salvo</a:t>
            </a:r>
            <a:r>
              <a:rPr lang="es-ES" sz="1600" dirty="0"/>
              <a:t> que se hayan enajenado en fraude del derecho de viudedad.</a:t>
            </a:r>
          </a:p>
        </p:txBody>
      </p:sp>
      <p:sp>
        <p:nvSpPr>
          <p:cNvPr id="5" name="CuadroTexto 4">
            <a:extLst>
              <a:ext uri="{FF2B5EF4-FFF2-40B4-BE49-F238E27FC236}">
                <a16:creationId xmlns:a16="http://schemas.microsoft.com/office/drawing/2014/main" id="{E6D66589-3FFD-BADE-1FF1-9FDF675F0B96}"/>
              </a:ext>
            </a:extLst>
          </p:cNvPr>
          <p:cNvSpPr txBox="1"/>
          <p:nvPr/>
        </p:nvSpPr>
        <p:spPr>
          <a:xfrm>
            <a:off x="613313" y="2444154"/>
            <a:ext cx="7984273" cy="2800767"/>
          </a:xfrm>
          <a:prstGeom prst="rect">
            <a:avLst/>
          </a:prstGeom>
          <a:noFill/>
          <a:ln>
            <a:solidFill>
              <a:srgbClr val="0070C0"/>
            </a:solidFill>
          </a:ln>
        </p:spPr>
        <p:txBody>
          <a:bodyPr wrap="square">
            <a:spAutoFit/>
          </a:bodyPr>
          <a:lstStyle/>
          <a:p>
            <a:pPr algn="just"/>
            <a:r>
              <a:rPr lang="es-ES" sz="1600" b="0" i="0" dirty="0">
                <a:solidFill>
                  <a:srgbClr val="333333"/>
                </a:solidFill>
                <a:effectLst/>
                <a:latin typeface="book antiqua" panose="02040602050305030304" pitchFamily="18" charset="0"/>
              </a:rPr>
              <a:t>El Registro de Bienes Muebles tiene por objeto la publicidad de los hechos, actos y contratos relativos a bienes muebles, así como de determinadas resoluciones judiciales o administrativas referentes a los mismos.</a:t>
            </a:r>
            <a:endParaRPr lang="es-ES" sz="1600" b="0" i="0" dirty="0">
              <a:solidFill>
                <a:srgbClr val="333333"/>
              </a:solidFill>
              <a:effectLst/>
              <a:latin typeface="-apple-system"/>
            </a:endParaRPr>
          </a:p>
          <a:p>
            <a:pPr algn="just"/>
            <a:r>
              <a:rPr lang="es-ES" sz="1600" b="0" i="0" dirty="0">
                <a:solidFill>
                  <a:srgbClr val="333333"/>
                </a:solidFill>
                <a:effectLst/>
                <a:latin typeface="book antiqua" panose="02040602050305030304" pitchFamily="18" charset="0"/>
              </a:rPr>
              <a:t>En el Registro de Bienes Muebles se inscriben la propiedad y los gravámenes sobre bienes muebles, y consta de </a:t>
            </a:r>
            <a:r>
              <a:rPr lang="es-ES" sz="1600" b="1" i="0" dirty="0">
                <a:solidFill>
                  <a:srgbClr val="000000"/>
                </a:solidFill>
                <a:effectLst/>
                <a:latin typeface="book antiqua" panose="02040602050305030304" pitchFamily="18" charset="0"/>
              </a:rPr>
              <a:t>seis secciones</a:t>
            </a:r>
            <a:r>
              <a:rPr lang="es-ES" sz="1600" b="0" i="0" dirty="0">
                <a:solidFill>
                  <a:srgbClr val="333333"/>
                </a:solidFill>
                <a:effectLst/>
                <a:latin typeface="book antiqua" panose="02040602050305030304" pitchFamily="18" charset="0"/>
              </a:rPr>
              <a:t>:</a:t>
            </a:r>
            <a:endParaRPr lang="es-ES" sz="1600" b="0" i="0" dirty="0">
              <a:solidFill>
                <a:srgbClr val="333333"/>
              </a:solidFill>
              <a:effectLst/>
              <a:latin typeface="-apple-system"/>
            </a:endParaRPr>
          </a:p>
          <a:p>
            <a:pPr algn="just">
              <a:buFont typeface="Arial" panose="020B0604020202020204" pitchFamily="34" charset="0"/>
              <a:buChar char="•"/>
            </a:pPr>
            <a:r>
              <a:rPr lang="es-ES" sz="1600" b="0" i="0" dirty="0">
                <a:solidFill>
                  <a:srgbClr val="333333"/>
                </a:solidFill>
                <a:effectLst/>
                <a:latin typeface="book antiqua" panose="02040602050305030304" pitchFamily="18" charset="0"/>
              </a:rPr>
              <a:t>buques y aeronaves.</a:t>
            </a:r>
            <a:endParaRPr lang="es-ES" sz="1600" b="0" i="0" dirty="0">
              <a:solidFill>
                <a:srgbClr val="333333"/>
              </a:solidFill>
              <a:effectLst/>
              <a:latin typeface="-apple-system"/>
            </a:endParaRPr>
          </a:p>
          <a:p>
            <a:pPr algn="just">
              <a:buFont typeface="Arial" panose="020B0604020202020204" pitchFamily="34" charset="0"/>
              <a:buChar char="•"/>
            </a:pPr>
            <a:r>
              <a:rPr lang="es-ES" sz="1600" b="0" i="0" dirty="0">
                <a:solidFill>
                  <a:srgbClr val="333333"/>
                </a:solidFill>
                <a:effectLst/>
                <a:latin typeface="book antiqua" panose="02040602050305030304" pitchFamily="18" charset="0"/>
              </a:rPr>
              <a:t>automóviles y otros vehículos de motor.</a:t>
            </a:r>
            <a:endParaRPr lang="es-ES" sz="1600" b="0" i="0" dirty="0">
              <a:solidFill>
                <a:srgbClr val="333333"/>
              </a:solidFill>
              <a:effectLst/>
              <a:latin typeface="-apple-system"/>
            </a:endParaRPr>
          </a:p>
          <a:p>
            <a:pPr algn="just">
              <a:buFont typeface="Arial" panose="020B0604020202020204" pitchFamily="34" charset="0"/>
              <a:buChar char="•"/>
            </a:pPr>
            <a:r>
              <a:rPr lang="es-ES" sz="1600" b="0" i="0" dirty="0">
                <a:solidFill>
                  <a:srgbClr val="333333"/>
                </a:solidFill>
                <a:effectLst/>
                <a:latin typeface="book antiqua" panose="02040602050305030304" pitchFamily="18" charset="0"/>
              </a:rPr>
              <a:t>maquinaria industrial, establecimientos mercantiles y bienes de equipo.</a:t>
            </a:r>
            <a:endParaRPr lang="es-ES" sz="1600" b="0" i="0" dirty="0">
              <a:solidFill>
                <a:srgbClr val="333333"/>
              </a:solidFill>
              <a:effectLst/>
              <a:latin typeface="-apple-system"/>
            </a:endParaRPr>
          </a:p>
          <a:p>
            <a:pPr algn="just">
              <a:buFont typeface="Arial" panose="020B0604020202020204" pitchFamily="34" charset="0"/>
              <a:buChar char="•"/>
            </a:pPr>
            <a:r>
              <a:rPr lang="es-ES" sz="1600" b="0" i="0" dirty="0">
                <a:solidFill>
                  <a:srgbClr val="333333"/>
                </a:solidFill>
                <a:effectLst/>
                <a:latin typeface="book antiqua" panose="02040602050305030304" pitchFamily="18" charset="0"/>
              </a:rPr>
              <a:t>otras garantías reales (hipoteca, prenda, </a:t>
            </a:r>
            <a:r>
              <a:rPr lang="es-ES" sz="1600" b="0" i="0" dirty="0" err="1">
                <a:solidFill>
                  <a:srgbClr val="333333"/>
                </a:solidFill>
                <a:effectLst/>
                <a:latin typeface="book antiqua" panose="02040602050305030304" pitchFamily="18" charset="0"/>
              </a:rPr>
              <a:t>etc</a:t>
            </a:r>
            <a:r>
              <a:rPr lang="es-ES" sz="1600" b="0" i="0" dirty="0">
                <a:solidFill>
                  <a:srgbClr val="333333"/>
                </a:solidFill>
                <a:effectLst/>
                <a:latin typeface="book antiqua" panose="02040602050305030304" pitchFamily="18" charset="0"/>
              </a:rPr>
              <a:t>… sobre bienes muebles).</a:t>
            </a:r>
            <a:endParaRPr lang="es-ES" sz="1600" b="0" i="0" dirty="0">
              <a:solidFill>
                <a:srgbClr val="333333"/>
              </a:solidFill>
              <a:effectLst/>
              <a:latin typeface="-apple-system"/>
            </a:endParaRPr>
          </a:p>
          <a:p>
            <a:pPr algn="just">
              <a:buFont typeface="Arial" panose="020B0604020202020204" pitchFamily="34" charset="0"/>
              <a:buChar char="•"/>
            </a:pPr>
            <a:r>
              <a:rPr lang="es-ES" sz="1600" b="0" i="0" dirty="0">
                <a:solidFill>
                  <a:srgbClr val="333333"/>
                </a:solidFill>
                <a:effectLst/>
                <a:latin typeface="book antiqua" panose="02040602050305030304" pitchFamily="18" charset="0"/>
              </a:rPr>
              <a:t>otros bienes muebles registrables.</a:t>
            </a:r>
          </a:p>
          <a:p>
            <a:pPr algn="just">
              <a:buFont typeface="Arial" panose="020B0604020202020204" pitchFamily="34" charset="0"/>
              <a:buChar char="•"/>
            </a:pPr>
            <a:r>
              <a:rPr lang="es-ES" sz="1600" dirty="0">
                <a:solidFill>
                  <a:srgbClr val="333333"/>
                </a:solidFill>
                <a:latin typeface="book antiqua" panose="02040602050305030304" pitchFamily="18" charset="0"/>
              </a:rPr>
              <a:t>Condiciones generales de la contratación.</a:t>
            </a:r>
            <a:endParaRPr lang="es-ES" sz="1600" b="0" i="0" dirty="0">
              <a:solidFill>
                <a:srgbClr val="333333"/>
              </a:solidFill>
              <a:effectLst/>
              <a:latin typeface="-apple-system"/>
            </a:endParaRPr>
          </a:p>
        </p:txBody>
      </p:sp>
      <p:sp>
        <p:nvSpPr>
          <p:cNvPr id="8" name="CuadroTexto 7">
            <a:extLst>
              <a:ext uri="{FF2B5EF4-FFF2-40B4-BE49-F238E27FC236}">
                <a16:creationId xmlns:a16="http://schemas.microsoft.com/office/drawing/2014/main" id="{57AAE2FA-3629-5095-2C0B-731D39C14527}"/>
              </a:ext>
            </a:extLst>
          </p:cNvPr>
          <p:cNvSpPr txBox="1"/>
          <p:nvPr/>
        </p:nvSpPr>
        <p:spPr>
          <a:xfrm>
            <a:off x="613313" y="5415321"/>
            <a:ext cx="7984273" cy="1077218"/>
          </a:xfrm>
          <a:prstGeom prst="rect">
            <a:avLst/>
          </a:prstGeom>
          <a:noFill/>
          <a:ln>
            <a:solidFill>
              <a:srgbClr val="00B0F0"/>
            </a:solidFill>
          </a:ln>
        </p:spPr>
        <p:txBody>
          <a:bodyPr wrap="square">
            <a:spAutoFit/>
          </a:bodyPr>
          <a:lstStyle/>
          <a:p>
            <a:pPr algn="just"/>
            <a:r>
              <a:rPr lang="es-ES" sz="1600" b="0" i="0" dirty="0">
                <a:solidFill>
                  <a:srgbClr val="333333"/>
                </a:solidFill>
                <a:effectLst/>
                <a:latin typeface="book antiqua" panose="02040602050305030304" pitchFamily="18" charset="0"/>
              </a:rPr>
              <a:t>En este Registro se inscriben, por ejemplo, los contratos de venta a plazos de bienes muebles, los contratos de arrendamiento financieros (leasing) sobre bienes muebles, otros contratos como el renting, así como las hipotecas sobre bienes muebles, prenda, anotaciones de embargo y demanda sobre los bienes, etc.</a:t>
            </a:r>
            <a:endParaRPr lang="es-ES" sz="1600" dirty="0"/>
          </a:p>
        </p:txBody>
      </p:sp>
    </p:spTree>
    <p:extLst>
      <p:ext uri="{BB962C8B-B14F-4D97-AF65-F5344CB8AC3E}">
        <p14:creationId xmlns:p14="http://schemas.microsoft.com/office/powerpoint/2010/main" val="1626426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18 Rectángulo"/>
          <p:cNvSpPr/>
          <p:nvPr/>
        </p:nvSpPr>
        <p:spPr>
          <a:xfrm>
            <a:off x="285454" y="1806183"/>
            <a:ext cx="8660110" cy="4540641"/>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285750" indent="-285750">
              <a:spcBef>
                <a:spcPts val="600"/>
              </a:spcBef>
              <a:spcAft>
                <a:spcPts val="600"/>
              </a:spcAft>
              <a:buClr>
                <a:srgbClr val="C00000"/>
              </a:buClr>
              <a:buFont typeface="Arial" pitchFamily="34" charset="0"/>
              <a:buChar char="•"/>
              <a:defRPr/>
            </a:pPr>
            <a:endParaRPr lang="es-ES" dirty="0">
              <a:solidFill>
                <a:schemeClr val="tx1"/>
              </a:solidFill>
            </a:endParaRPr>
          </a:p>
        </p:txBody>
      </p:sp>
      <p:sp>
        <p:nvSpPr>
          <p:cNvPr id="4" name="3 Marcador de texto"/>
          <p:cNvSpPr>
            <a:spLocks noGrp="1"/>
          </p:cNvSpPr>
          <p:nvPr>
            <p:ph type="body" sz="quarter" idx="21"/>
          </p:nvPr>
        </p:nvSpPr>
        <p:spPr/>
        <p:txBody>
          <a:bodyPr/>
          <a:lstStyle/>
          <a:p>
            <a:r>
              <a:rPr lang="es-ES" dirty="0"/>
              <a:t>3. DERECHO EXPECTANTE</a:t>
            </a:r>
          </a:p>
        </p:txBody>
      </p:sp>
      <p:sp>
        <p:nvSpPr>
          <p:cNvPr id="11" name="Rectangle 9"/>
          <p:cNvSpPr>
            <a:spLocks noChangeArrowheads="1"/>
          </p:cNvSpPr>
          <p:nvPr/>
        </p:nvSpPr>
        <p:spPr bwMode="auto">
          <a:xfrm>
            <a:off x="1298182" y="2023148"/>
            <a:ext cx="7516034" cy="532492"/>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algn="l" defTabSz="900113">
              <a:spcBef>
                <a:spcPts val="1500"/>
              </a:spcBef>
              <a:buClr>
                <a:srgbClr val="C00000"/>
              </a:buClr>
            </a:pPr>
            <a:r>
              <a:rPr lang="es-ES_tradnl" sz="1600" dirty="0"/>
              <a:t>Novación hipotecaria</a:t>
            </a:r>
            <a:endParaRPr lang="es-ES_tradnl" sz="1600" b="0" dirty="0">
              <a:latin typeface="Calibri" pitchFamily="34" charset="0"/>
            </a:endParaRPr>
          </a:p>
        </p:txBody>
      </p:sp>
      <p:sp>
        <p:nvSpPr>
          <p:cNvPr id="12" name="AutoShape 6"/>
          <p:cNvSpPr>
            <a:spLocks noChangeArrowheads="1"/>
          </p:cNvSpPr>
          <p:nvPr/>
        </p:nvSpPr>
        <p:spPr bwMode="auto">
          <a:xfrm>
            <a:off x="388650" y="2015836"/>
            <a:ext cx="990446" cy="517502"/>
          </a:xfrm>
          <a:prstGeom prst="homePlate">
            <a:avLst>
              <a:gd name="adj" fmla="val 16565"/>
            </a:avLst>
          </a:prstGeom>
          <a:solidFill>
            <a:srgbClr val="AF1E2D"/>
          </a:solidFill>
          <a:ln w="12700">
            <a:solidFill>
              <a:schemeClr val="bg2"/>
            </a:solidFill>
            <a:miter lim="800000"/>
            <a:headEnd/>
            <a:tailEnd/>
          </a:ln>
        </p:spPr>
        <p:txBody>
          <a:bodyPr lIns="36000" tIns="46800" rIns="36000" bIns="46800" anchor="ctr"/>
          <a:lstStyle/>
          <a:p>
            <a:pPr algn="ctr" defTabSz="900113" eaLnBrk="0" hangingPunct="0">
              <a:spcBef>
                <a:spcPct val="0"/>
              </a:spcBef>
            </a:pPr>
            <a:r>
              <a:rPr lang="es-ES_tradnl" sz="1600" b="1" dirty="0">
                <a:solidFill>
                  <a:schemeClr val="bg1"/>
                </a:solidFill>
              </a:rPr>
              <a:t>1</a:t>
            </a:r>
            <a:endParaRPr lang="es-ES_tradnl" sz="1600" b="1" dirty="0">
              <a:solidFill>
                <a:schemeClr val="bg1"/>
              </a:solidFill>
              <a:latin typeface="Calibri" pitchFamily="34" charset="0"/>
            </a:endParaRPr>
          </a:p>
        </p:txBody>
      </p:sp>
      <p:sp>
        <p:nvSpPr>
          <p:cNvPr id="13" name="Rectangle 9"/>
          <p:cNvSpPr>
            <a:spLocks noChangeArrowheads="1"/>
          </p:cNvSpPr>
          <p:nvPr/>
        </p:nvSpPr>
        <p:spPr bwMode="auto">
          <a:xfrm>
            <a:off x="1253212" y="2705908"/>
            <a:ext cx="7561004" cy="524655"/>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defTabSz="900113">
              <a:spcBef>
                <a:spcPts val="1500"/>
              </a:spcBef>
              <a:buClr>
                <a:srgbClr val="C00000"/>
              </a:buClr>
            </a:pPr>
            <a:r>
              <a:rPr lang="es-ES_tradnl" sz="1600" dirty="0"/>
              <a:t>Obras nuevas - accesión</a:t>
            </a:r>
          </a:p>
        </p:txBody>
      </p:sp>
      <p:sp>
        <p:nvSpPr>
          <p:cNvPr id="14" name="AutoShape 6"/>
          <p:cNvSpPr>
            <a:spLocks noChangeArrowheads="1"/>
          </p:cNvSpPr>
          <p:nvPr/>
        </p:nvSpPr>
        <p:spPr bwMode="auto">
          <a:xfrm>
            <a:off x="403640" y="2713220"/>
            <a:ext cx="945476" cy="509665"/>
          </a:xfrm>
          <a:prstGeom prst="homePlate">
            <a:avLst>
              <a:gd name="adj" fmla="val 16565"/>
            </a:avLst>
          </a:prstGeom>
          <a:solidFill>
            <a:srgbClr val="AF1E2D"/>
          </a:solidFill>
          <a:ln w="12700" algn="ctr">
            <a:solidFill>
              <a:schemeClr val="bg2"/>
            </a:solidFill>
            <a:miter lim="800000"/>
            <a:headEnd/>
            <a:tailEnd/>
          </a:ln>
          <a:effectLst/>
        </p:spPr>
        <p:txBody>
          <a:bodyPr lIns="36000" tIns="46800" rIns="36000" bIns="46800" anchor="ctr"/>
          <a:lstStyle/>
          <a:p>
            <a:pPr algn="ctr" defTabSz="900113" eaLnBrk="0" hangingPunct="0">
              <a:spcBef>
                <a:spcPct val="0"/>
              </a:spcBef>
            </a:pPr>
            <a:r>
              <a:rPr lang="es-ES_tradnl" sz="1600" b="1" dirty="0">
                <a:solidFill>
                  <a:schemeClr val="bg1"/>
                </a:solidFill>
              </a:rPr>
              <a:t>2</a:t>
            </a:r>
            <a:endParaRPr lang="es-ES_tradnl" sz="1600" b="1" dirty="0">
              <a:solidFill>
                <a:schemeClr val="bg1"/>
              </a:solidFill>
              <a:latin typeface="Calibri" pitchFamily="34" charset="0"/>
            </a:endParaRPr>
          </a:p>
        </p:txBody>
      </p:sp>
      <p:sp>
        <p:nvSpPr>
          <p:cNvPr id="15" name="Rectangle 9"/>
          <p:cNvSpPr>
            <a:spLocks noChangeArrowheads="1"/>
          </p:cNvSpPr>
          <p:nvPr/>
        </p:nvSpPr>
        <p:spPr bwMode="auto">
          <a:xfrm>
            <a:off x="1298182" y="3457279"/>
            <a:ext cx="7501044" cy="440164"/>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defTabSz="900113">
              <a:spcBef>
                <a:spcPts val="1500"/>
              </a:spcBef>
              <a:buClr>
                <a:srgbClr val="C00000"/>
              </a:buClr>
            </a:pPr>
            <a:r>
              <a:rPr lang="es-ES_tradnl" sz="1600" dirty="0"/>
              <a:t>ADR: Arbitraje, mediación, conciliación</a:t>
            </a:r>
          </a:p>
        </p:txBody>
      </p:sp>
      <p:sp>
        <p:nvSpPr>
          <p:cNvPr id="16" name="AutoShape 6"/>
          <p:cNvSpPr>
            <a:spLocks noChangeArrowheads="1"/>
          </p:cNvSpPr>
          <p:nvPr/>
        </p:nvSpPr>
        <p:spPr bwMode="auto">
          <a:xfrm>
            <a:off x="403640" y="3457279"/>
            <a:ext cx="975456" cy="440164"/>
          </a:xfrm>
          <a:prstGeom prst="homePlate">
            <a:avLst>
              <a:gd name="adj" fmla="val 16565"/>
            </a:avLst>
          </a:prstGeom>
          <a:solidFill>
            <a:srgbClr val="AF1E2D"/>
          </a:solidFill>
          <a:ln w="12700" algn="ctr">
            <a:solidFill>
              <a:schemeClr val="bg2"/>
            </a:solidFill>
            <a:miter lim="800000"/>
            <a:headEnd/>
            <a:tailEnd/>
          </a:ln>
          <a:effectLst/>
        </p:spPr>
        <p:txBody>
          <a:bodyPr lIns="36000" tIns="46800" rIns="36000" bIns="46800" anchor="ctr"/>
          <a:lstStyle/>
          <a:p>
            <a:pPr algn="ctr" defTabSz="900113" eaLnBrk="0" hangingPunct="0">
              <a:spcBef>
                <a:spcPct val="0"/>
              </a:spcBef>
            </a:pPr>
            <a:r>
              <a:rPr lang="es-ES_tradnl" sz="1600" b="1" dirty="0">
                <a:solidFill>
                  <a:schemeClr val="bg1"/>
                </a:solidFill>
              </a:rPr>
              <a:t>3</a:t>
            </a:r>
            <a:endParaRPr lang="es-ES_tradnl" sz="1600" b="1" dirty="0">
              <a:solidFill>
                <a:schemeClr val="bg1"/>
              </a:solidFill>
              <a:latin typeface="Calibri" pitchFamily="34" charset="0"/>
            </a:endParaRPr>
          </a:p>
        </p:txBody>
      </p:sp>
      <p:sp>
        <p:nvSpPr>
          <p:cNvPr id="17" name="Rectangle 9"/>
          <p:cNvSpPr>
            <a:spLocks noChangeArrowheads="1"/>
          </p:cNvSpPr>
          <p:nvPr/>
        </p:nvSpPr>
        <p:spPr bwMode="auto">
          <a:xfrm>
            <a:off x="1193251" y="4148021"/>
            <a:ext cx="7575995" cy="498930"/>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defTabSz="900113">
              <a:spcBef>
                <a:spcPts val="1500"/>
              </a:spcBef>
              <a:buClr>
                <a:srgbClr val="C00000"/>
              </a:buClr>
            </a:pPr>
            <a:r>
              <a:rPr lang="es-ES_tradnl" sz="1600" dirty="0"/>
              <a:t>Inscripción de bases gráficas</a:t>
            </a:r>
          </a:p>
        </p:txBody>
      </p:sp>
      <p:sp>
        <p:nvSpPr>
          <p:cNvPr id="18" name="AutoShape 6"/>
          <p:cNvSpPr>
            <a:spLocks noChangeArrowheads="1"/>
          </p:cNvSpPr>
          <p:nvPr/>
        </p:nvSpPr>
        <p:spPr bwMode="auto">
          <a:xfrm>
            <a:off x="403639" y="4163011"/>
            <a:ext cx="885515" cy="513920"/>
          </a:xfrm>
          <a:prstGeom prst="homePlate">
            <a:avLst>
              <a:gd name="adj" fmla="val 16565"/>
            </a:avLst>
          </a:prstGeom>
          <a:solidFill>
            <a:srgbClr val="AF1E2D"/>
          </a:solidFill>
          <a:ln w="12700" algn="ctr">
            <a:solidFill>
              <a:schemeClr val="bg2"/>
            </a:solidFill>
            <a:miter lim="800000"/>
            <a:headEnd/>
            <a:tailEnd/>
          </a:ln>
          <a:effectLst/>
        </p:spPr>
        <p:txBody>
          <a:bodyPr lIns="36000" tIns="46800" rIns="36000" bIns="46800" anchor="ctr"/>
          <a:lstStyle/>
          <a:p>
            <a:pPr algn="ctr" defTabSz="900113" eaLnBrk="0" hangingPunct="0">
              <a:spcBef>
                <a:spcPct val="0"/>
              </a:spcBef>
            </a:pPr>
            <a:r>
              <a:rPr lang="es-ES_tradnl" sz="1600" b="1" dirty="0">
                <a:solidFill>
                  <a:schemeClr val="bg1"/>
                </a:solidFill>
              </a:rPr>
              <a:t>4</a:t>
            </a:r>
            <a:endParaRPr lang="es-ES_tradnl" sz="1600" b="1" dirty="0">
              <a:solidFill>
                <a:schemeClr val="bg1"/>
              </a:solidFill>
              <a:latin typeface="Calibri" pitchFamily="34" charset="0"/>
            </a:endParaRPr>
          </a:p>
        </p:txBody>
      </p:sp>
      <p:sp>
        <p:nvSpPr>
          <p:cNvPr id="20" name="1 Marcador de texto"/>
          <p:cNvSpPr>
            <a:spLocks noGrp="1"/>
          </p:cNvSpPr>
          <p:nvPr>
            <p:ph type="body" sz="quarter" idx="10"/>
          </p:nvPr>
        </p:nvSpPr>
        <p:spPr>
          <a:xfrm>
            <a:off x="142876" y="1124223"/>
            <a:ext cx="1953554" cy="369332"/>
          </a:xfrm>
          <a:solidFill>
            <a:srgbClr val="FFFF00"/>
          </a:solidFill>
          <a:ln>
            <a:solidFill>
              <a:schemeClr val="tx1"/>
            </a:solidFill>
          </a:ln>
        </p:spPr>
        <p:style>
          <a:lnRef idx="1">
            <a:schemeClr val="dk1"/>
          </a:lnRef>
          <a:fillRef idx="2">
            <a:schemeClr val="dk1"/>
          </a:fillRef>
          <a:effectRef idx="1">
            <a:schemeClr val="dk1"/>
          </a:effectRef>
          <a:fontRef idx="minor">
            <a:schemeClr val="dk1"/>
          </a:fontRef>
        </p:style>
        <p:txBody>
          <a:bodyPr/>
          <a:lstStyle/>
          <a:p>
            <a:pPr algn="ctr"/>
            <a:r>
              <a:rPr lang="es-ES" dirty="0">
                <a:solidFill>
                  <a:schemeClr val="tx1"/>
                </a:solidFill>
              </a:rPr>
              <a:t>CASOS DUDOSOS</a:t>
            </a:r>
          </a:p>
        </p:txBody>
      </p:sp>
      <p:sp>
        <p:nvSpPr>
          <p:cNvPr id="23" name="Rectangle 9"/>
          <p:cNvSpPr>
            <a:spLocks noChangeArrowheads="1"/>
          </p:cNvSpPr>
          <p:nvPr/>
        </p:nvSpPr>
        <p:spPr bwMode="auto">
          <a:xfrm>
            <a:off x="1210739" y="4930008"/>
            <a:ext cx="7573497" cy="498930"/>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defTabSz="900113">
              <a:spcBef>
                <a:spcPts val="1500"/>
              </a:spcBef>
              <a:buClr>
                <a:srgbClr val="C00000"/>
              </a:buClr>
            </a:pPr>
            <a:r>
              <a:rPr lang="es-ES_tradnl" sz="1600" dirty="0"/>
              <a:t>Limitaciones de uso PH: alquiler turístico </a:t>
            </a:r>
          </a:p>
        </p:txBody>
      </p:sp>
      <p:sp>
        <p:nvSpPr>
          <p:cNvPr id="21" name="AutoShape 6"/>
          <p:cNvSpPr>
            <a:spLocks noChangeArrowheads="1"/>
          </p:cNvSpPr>
          <p:nvPr/>
        </p:nvSpPr>
        <p:spPr bwMode="auto">
          <a:xfrm>
            <a:off x="436118" y="4900028"/>
            <a:ext cx="885515" cy="513920"/>
          </a:xfrm>
          <a:prstGeom prst="homePlate">
            <a:avLst>
              <a:gd name="adj" fmla="val 16565"/>
            </a:avLst>
          </a:prstGeom>
          <a:solidFill>
            <a:srgbClr val="AF1E2D"/>
          </a:solidFill>
          <a:ln w="12700" algn="ctr">
            <a:solidFill>
              <a:schemeClr val="bg2"/>
            </a:solidFill>
            <a:miter lim="800000"/>
            <a:headEnd/>
            <a:tailEnd/>
          </a:ln>
          <a:effectLst/>
        </p:spPr>
        <p:txBody>
          <a:bodyPr lIns="36000" tIns="46800" rIns="36000" bIns="46800" anchor="ctr"/>
          <a:lstStyle/>
          <a:p>
            <a:pPr algn="ctr" defTabSz="900113" eaLnBrk="0" hangingPunct="0">
              <a:spcBef>
                <a:spcPct val="0"/>
              </a:spcBef>
            </a:pPr>
            <a:r>
              <a:rPr lang="es-ES_tradnl" sz="1600" b="1" dirty="0">
                <a:solidFill>
                  <a:schemeClr val="bg1"/>
                </a:solidFill>
              </a:rPr>
              <a:t>5</a:t>
            </a:r>
            <a:endParaRPr lang="es-ES_tradnl" sz="1600" b="1" dirty="0">
              <a:solidFill>
                <a:schemeClr val="bg1"/>
              </a:solidFill>
              <a:latin typeface="Calibri" pitchFamily="34" charset="0"/>
            </a:endParaRPr>
          </a:p>
        </p:txBody>
      </p:sp>
      <p:sp>
        <p:nvSpPr>
          <p:cNvPr id="25" name="Rectangle 9"/>
          <p:cNvSpPr>
            <a:spLocks noChangeArrowheads="1"/>
          </p:cNvSpPr>
          <p:nvPr/>
        </p:nvSpPr>
        <p:spPr bwMode="auto">
          <a:xfrm>
            <a:off x="1228228" y="5667024"/>
            <a:ext cx="7541018" cy="498930"/>
          </a:xfrm>
          <a:prstGeom prst="rect">
            <a:avLst/>
          </a:prstGeom>
          <a:blipFill>
            <a:blip r:embed="rId2" cstate="print"/>
            <a:tile tx="0" ty="0" sx="100000" sy="100000" flip="none" algn="tl"/>
          </a:blipFill>
          <a:ln w="12700" algn="ctr">
            <a:solidFill>
              <a:schemeClr val="bg2"/>
            </a:solidFill>
            <a:miter lim="800000"/>
            <a:headEnd/>
            <a:tailEnd/>
          </a:ln>
        </p:spPr>
        <p:txBody>
          <a:bodyPr lIns="252000" tIns="72000" rIns="90000" bIns="72000"/>
          <a:lstStyle/>
          <a:p>
            <a:pPr marL="176213" indent="-176213" defTabSz="900113">
              <a:spcBef>
                <a:spcPts val="1500"/>
              </a:spcBef>
              <a:buClr>
                <a:srgbClr val="C00000"/>
              </a:buClr>
            </a:pPr>
            <a:r>
              <a:rPr lang="es-ES_tradnl" sz="1600" dirty="0"/>
              <a:t>Arrendamientos de larga duración</a:t>
            </a:r>
          </a:p>
        </p:txBody>
      </p:sp>
      <p:sp>
        <p:nvSpPr>
          <p:cNvPr id="24" name="AutoShape 6"/>
          <p:cNvSpPr>
            <a:spLocks noChangeArrowheads="1"/>
          </p:cNvSpPr>
          <p:nvPr/>
        </p:nvSpPr>
        <p:spPr bwMode="auto">
          <a:xfrm>
            <a:off x="423626" y="5652034"/>
            <a:ext cx="885515" cy="513920"/>
          </a:xfrm>
          <a:prstGeom prst="homePlate">
            <a:avLst>
              <a:gd name="adj" fmla="val 16565"/>
            </a:avLst>
          </a:prstGeom>
          <a:solidFill>
            <a:srgbClr val="AF1E2D"/>
          </a:solidFill>
          <a:ln w="12700" algn="ctr">
            <a:solidFill>
              <a:schemeClr val="bg2"/>
            </a:solidFill>
            <a:miter lim="800000"/>
            <a:headEnd/>
            <a:tailEnd/>
          </a:ln>
          <a:effectLst/>
        </p:spPr>
        <p:txBody>
          <a:bodyPr lIns="36000" tIns="46800" rIns="36000" bIns="46800" anchor="ctr"/>
          <a:lstStyle/>
          <a:p>
            <a:pPr algn="ctr" defTabSz="900113" eaLnBrk="0" hangingPunct="0">
              <a:spcBef>
                <a:spcPct val="0"/>
              </a:spcBef>
            </a:pPr>
            <a:r>
              <a:rPr lang="es-ES_tradnl" sz="1600" b="1" dirty="0">
                <a:solidFill>
                  <a:schemeClr val="bg1"/>
                </a:solidFill>
              </a:rPr>
              <a:t>6</a:t>
            </a:r>
            <a:endParaRPr lang="es-ES_tradnl" sz="1600" b="1" dirty="0">
              <a:solidFill>
                <a:schemeClr val="bg1"/>
              </a:solidFill>
              <a:latin typeface="Calibri" pitchFamily="34" charset="0"/>
            </a:endParaRPr>
          </a:p>
        </p:txBody>
      </p:sp>
    </p:spTree>
    <p:extLst>
      <p:ext uri="{BB962C8B-B14F-4D97-AF65-F5344CB8AC3E}">
        <p14:creationId xmlns:p14="http://schemas.microsoft.com/office/powerpoint/2010/main" val="2318350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p:txBody>
          <a:bodyPr/>
          <a:lstStyle/>
          <a:p>
            <a:r>
              <a:rPr lang="en-US" dirty="0"/>
              <a:t>USUFRUCTO VIDUAL</a:t>
            </a:r>
          </a:p>
        </p:txBody>
      </p:sp>
      <p:sp>
        <p:nvSpPr>
          <p:cNvPr id="3" name="2 Subtítulo"/>
          <p:cNvSpPr txBox="1">
            <a:spLocks/>
          </p:cNvSpPr>
          <p:nvPr/>
        </p:nvSpPr>
        <p:spPr bwMode="auto">
          <a:xfrm>
            <a:off x="3492499" y="2618509"/>
            <a:ext cx="5148157" cy="348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0" indent="0" algn="r" rtl="0" eaLnBrk="1" fontAlgn="base" hangingPunct="1">
              <a:spcBef>
                <a:spcPct val="20000"/>
              </a:spcBef>
              <a:spcAft>
                <a:spcPct val="0"/>
              </a:spcAft>
              <a:buFont typeface="Arial" charset="0"/>
              <a:buNone/>
              <a:defRPr sz="2400" b="1" kern="1200" baseline="0">
                <a:solidFill>
                  <a:schemeClr val="bg1"/>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ES_tradnl" sz="28700" dirty="0">
                <a:solidFill>
                  <a:schemeClr val="bg1">
                    <a:lumMod val="85000"/>
                  </a:schemeClr>
                </a:solidFill>
              </a:rPr>
              <a:t>4</a:t>
            </a:r>
            <a:endParaRPr lang="es-ES_tradnl" sz="9600" dirty="0">
              <a:solidFill>
                <a:schemeClr val="bg1">
                  <a:lumMod val="85000"/>
                </a:schemeClr>
              </a:solidFill>
            </a:endParaRPr>
          </a:p>
        </p:txBody>
      </p:sp>
    </p:spTree>
    <p:extLst>
      <p:ext uri="{BB962C8B-B14F-4D97-AF65-F5344CB8AC3E}">
        <p14:creationId xmlns:p14="http://schemas.microsoft.com/office/powerpoint/2010/main" val="3800147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4. USUFRUCTO VIDUAL</a:t>
            </a:r>
          </a:p>
        </p:txBody>
      </p:sp>
      <p:sp>
        <p:nvSpPr>
          <p:cNvPr id="6" name="1 Marcador de texto"/>
          <p:cNvSpPr txBox="1">
            <a:spLocks noGrp="1"/>
          </p:cNvSpPr>
          <p:nvPr>
            <p:ph type="body" sz="quarter" idx="10"/>
          </p:nvPr>
        </p:nvSpPr>
        <p:spPr bwMode="auto">
          <a:xfrm>
            <a:off x="225138" y="978838"/>
            <a:ext cx="2072014"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_tradnl" sz="1800" b="1" i="0" u="none" strike="noStrike" kern="1200" cap="none" spc="0" normalizeH="0" baseline="0" dirty="0">
                <a:ln>
                  <a:noFill/>
                </a:ln>
                <a:solidFill>
                  <a:schemeClr val="tx1"/>
                </a:solidFill>
                <a:effectLst/>
                <a:uLnTx/>
                <a:uFillTx/>
                <a:latin typeface="+mn-lt"/>
                <a:ea typeface="+mn-ea"/>
                <a:cs typeface="+mn-cs"/>
              </a:rPr>
              <a:t>TRANSFORMACIÓN</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CuadroTexto 4">
            <a:extLst>
              <a:ext uri="{FF2B5EF4-FFF2-40B4-BE49-F238E27FC236}">
                <a16:creationId xmlns:a16="http://schemas.microsoft.com/office/drawing/2014/main" id="{B2F5CC70-F468-567E-2466-8F8B8BA52013}"/>
              </a:ext>
            </a:extLst>
          </p:cNvPr>
          <p:cNvSpPr txBox="1"/>
          <p:nvPr/>
        </p:nvSpPr>
        <p:spPr>
          <a:xfrm>
            <a:off x="388898" y="1489062"/>
            <a:ext cx="8366203" cy="3046988"/>
          </a:xfrm>
          <a:prstGeom prst="rect">
            <a:avLst/>
          </a:prstGeom>
          <a:solidFill>
            <a:schemeClr val="tx2">
              <a:lumMod val="20000"/>
              <a:lumOff val="80000"/>
            </a:schemeClr>
          </a:solidFill>
          <a:ln>
            <a:solidFill>
              <a:srgbClr val="FF0000"/>
            </a:solidFill>
          </a:ln>
        </p:spPr>
        <p:txBody>
          <a:bodyPr wrap="square">
            <a:spAutoFit/>
          </a:bodyPr>
          <a:lstStyle/>
          <a:p>
            <a:pPr algn="just"/>
            <a:r>
              <a:rPr lang="es-ES" sz="1600" b="1" i="0" u="sng" dirty="0">
                <a:solidFill>
                  <a:srgbClr val="4C6F99"/>
                </a:solidFill>
                <a:effectLst/>
                <a:latin typeface="open_sans_regular"/>
              </a:rPr>
              <a:t>Artículo 284 Explotaciones económicas</a:t>
            </a:r>
          </a:p>
          <a:p>
            <a:pPr algn="just"/>
            <a:r>
              <a:rPr lang="es-ES" sz="1600" b="1" i="0" dirty="0">
                <a:solidFill>
                  <a:srgbClr val="222222"/>
                </a:solidFill>
                <a:effectLst/>
                <a:latin typeface="open_sans_regular"/>
              </a:rPr>
              <a:t>1.</a:t>
            </a:r>
            <a:r>
              <a:rPr lang="es-ES" sz="1600" b="0" i="0" dirty="0">
                <a:solidFill>
                  <a:srgbClr val="222222"/>
                </a:solidFill>
                <a:effectLst/>
                <a:latin typeface="open_sans_regular"/>
              </a:rPr>
              <a:t> El titular de empresas o explotaciones económicas privativas que se transmitan a hijos o descendientes podrá ordenar, en testamento o escritura pública, la sustitución del usufructo vidual del sobreviviente sobre las mismas por una renta mensual a cargo del adquirente.</a:t>
            </a:r>
          </a:p>
          <a:p>
            <a:pPr algn="just"/>
            <a:r>
              <a:rPr lang="es-ES" sz="1600" b="1" i="0" dirty="0">
                <a:solidFill>
                  <a:srgbClr val="222222"/>
                </a:solidFill>
                <a:effectLst/>
                <a:latin typeface="open_sans_regular"/>
              </a:rPr>
              <a:t>2.</a:t>
            </a:r>
            <a:r>
              <a:rPr lang="es-ES" sz="1600" b="0" i="0" dirty="0">
                <a:solidFill>
                  <a:srgbClr val="222222"/>
                </a:solidFill>
                <a:effectLst/>
                <a:latin typeface="open_sans_regular"/>
              </a:rPr>
              <a:t> La renta será equivalente al rendimiento medio que hubiera producido la explotación durante los cinco años anteriores al fallecimiento.</a:t>
            </a:r>
          </a:p>
          <a:p>
            <a:pPr algn="just"/>
            <a:r>
              <a:rPr lang="es-ES" sz="1600" b="1" i="0" dirty="0">
                <a:solidFill>
                  <a:srgbClr val="222222"/>
                </a:solidFill>
                <a:effectLst/>
                <a:latin typeface="open_sans_regular"/>
              </a:rPr>
              <a:t>3.</a:t>
            </a:r>
            <a:r>
              <a:rPr lang="es-ES" sz="1600" b="0" i="0" dirty="0">
                <a:solidFill>
                  <a:srgbClr val="222222"/>
                </a:solidFill>
                <a:effectLst/>
                <a:latin typeface="open_sans_regular"/>
              </a:rPr>
              <a:t> La renta se actualizará anualmente en función de las variaciones del índice general de precios al consumo y se extinguirá por las mismas causas que el usufructo vidual.</a:t>
            </a:r>
          </a:p>
          <a:p>
            <a:pPr algn="just"/>
            <a:r>
              <a:rPr lang="es-ES" sz="1600" b="1" i="0" dirty="0">
                <a:solidFill>
                  <a:srgbClr val="222222"/>
                </a:solidFill>
                <a:effectLst/>
                <a:latin typeface="open_sans_regular"/>
              </a:rPr>
              <a:t>4.</a:t>
            </a:r>
            <a:r>
              <a:rPr lang="es-ES" sz="1600" b="0" i="0" dirty="0">
                <a:solidFill>
                  <a:srgbClr val="222222"/>
                </a:solidFill>
                <a:effectLst/>
                <a:latin typeface="open_sans_regular"/>
              </a:rPr>
              <a:t> El cónyuge viudo y el titular de la explotación económica podrán, en cualquier momento, acordar la sustitución del régimen previsto en este precepto por el ordinario del usufructo vidual.</a:t>
            </a:r>
          </a:p>
          <a:p>
            <a:pPr algn="just"/>
            <a:r>
              <a:rPr lang="es-ES" sz="1600" b="1" i="0" dirty="0">
                <a:solidFill>
                  <a:srgbClr val="222222"/>
                </a:solidFill>
                <a:effectLst/>
                <a:latin typeface="open_sans_regular"/>
              </a:rPr>
              <a:t>5.</a:t>
            </a:r>
            <a:r>
              <a:rPr lang="es-ES" sz="1600" b="0" i="0" dirty="0">
                <a:solidFill>
                  <a:srgbClr val="222222"/>
                </a:solidFill>
                <a:effectLst/>
                <a:latin typeface="open_sans_regular"/>
              </a:rPr>
              <a:t> La transmisión por el titular de la explotación económica por actos entre vivos dará derecho a pedir el afianzamiento de las rentas futuras.</a:t>
            </a:r>
          </a:p>
        </p:txBody>
      </p:sp>
      <p:sp>
        <p:nvSpPr>
          <p:cNvPr id="8" name="CuadroTexto 7">
            <a:extLst>
              <a:ext uri="{FF2B5EF4-FFF2-40B4-BE49-F238E27FC236}">
                <a16:creationId xmlns:a16="http://schemas.microsoft.com/office/drawing/2014/main" id="{ECE06EE6-DFA2-22EB-840F-35D507912129}"/>
              </a:ext>
            </a:extLst>
          </p:cNvPr>
          <p:cNvSpPr txBox="1"/>
          <p:nvPr/>
        </p:nvSpPr>
        <p:spPr>
          <a:xfrm>
            <a:off x="388898" y="4682677"/>
            <a:ext cx="5289859" cy="1077218"/>
          </a:xfrm>
          <a:prstGeom prst="rect">
            <a:avLst/>
          </a:prstGeom>
          <a:solidFill>
            <a:schemeClr val="tx2">
              <a:lumMod val="20000"/>
              <a:lumOff val="80000"/>
            </a:schemeClr>
          </a:solidFill>
          <a:ln>
            <a:solidFill>
              <a:srgbClr val="FF0000"/>
            </a:solidFill>
          </a:ln>
        </p:spPr>
        <p:txBody>
          <a:bodyPr wrap="square">
            <a:spAutoFit/>
          </a:bodyPr>
          <a:lstStyle/>
          <a:p>
            <a:pPr algn="just"/>
            <a:r>
              <a:rPr lang="es-ES" sz="1600" b="1" i="0" u="sng" dirty="0">
                <a:solidFill>
                  <a:srgbClr val="4C6F99"/>
                </a:solidFill>
                <a:latin typeface="open_sans_regular"/>
              </a:rPr>
              <a:t>Artículo 291 Transformación del usufructo</a:t>
            </a:r>
          </a:p>
          <a:p>
            <a:pPr algn="just"/>
            <a:r>
              <a:rPr lang="es-ES" sz="1600" b="0" i="0" dirty="0">
                <a:solidFill>
                  <a:srgbClr val="222222"/>
                </a:solidFill>
                <a:effectLst/>
                <a:latin typeface="open_sans_regular"/>
              </a:rPr>
              <a:t>El viudo usufructuario y los nudo propietarios pueden pactar la transformación, modificación y extinción del usufructo como estimen oportuno.</a:t>
            </a:r>
          </a:p>
        </p:txBody>
      </p:sp>
      <p:sp>
        <p:nvSpPr>
          <p:cNvPr id="9" name="CuadroTexto 8">
            <a:extLst>
              <a:ext uri="{FF2B5EF4-FFF2-40B4-BE49-F238E27FC236}">
                <a16:creationId xmlns:a16="http://schemas.microsoft.com/office/drawing/2014/main" id="{8F1B468A-0E96-A06C-E6E4-3A2DFBD057F7}"/>
              </a:ext>
            </a:extLst>
          </p:cNvPr>
          <p:cNvSpPr txBox="1"/>
          <p:nvPr/>
        </p:nvSpPr>
        <p:spPr>
          <a:xfrm>
            <a:off x="6055109" y="4828541"/>
            <a:ext cx="2434485" cy="830997"/>
          </a:xfrm>
          <a:prstGeom prst="rect">
            <a:avLst/>
          </a:prstGeom>
          <a:solidFill>
            <a:srgbClr val="99CCFF"/>
          </a:solidFill>
          <a:ln>
            <a:solidFill>
              <a:srgbClr val="FF0000"/>
            </a:solidFill>
          </a:ln>
        </p:spPr>
        <p:txBody>
          <a:bodyPr wrap="square">
            <a:spAutoFit/>
          </a:bodyPr>
          <a:lstStyle/>
          <a:p>
            <a:pPr algn="just"/>
            <a:r>
              <a:rPr lang="es-ES" sz="1600" b="1" u="sng" dirty="0" err="1">
                <a:solidFill>
                  <a:srgbClr val="4C6F99"/>
                </a:solidFill>
                <a:latin typeface="open_sans_regular"/>
              </a:rPr>
              <a:t>Dº</a:t>
            </a:r>
            <a:r>
              <a:rPr lang="es-ES" sz="1600" b="1" u="sng" dirty="0">
                <a:solidFill>
                  <a:srgbClr val="4C6F99"/>
                </a:solidFill>
                <a:latin typeface="open_sans_regular"/>
              </a:rPr>
              <a:t> Común</a:t>
            </a:r>
            <a:r>
              <a:rPr lang="es-ES" sz="1600" b="1" dirty="0">
                <a:solidFill>
                  <a:srgbClr val="4C6F99"/>
                </a:solidFill>
                <a:latin typeface="open_sans_regular"/>
              </a:rPr>
              <a:t> (art. 839 CC)</a:t>
            </a:r>
            <a:endParaRPr lang="es-ES" sz="1600" b="1" i="0" u="sng" dirty="0">
              <a:solidFill>
                <a:srgbClr val="4C6F99"/>
              </a:solidFill>
              <a:latin typeface="open_sans_regular"/>
            </a:endParaRPr>
          </a:p>
          <a:p>
            <a:pPr algn="just"/>
            <a:r>
              <a:rPr lang="es-ES" sz="1600" dirty="0">
                <a:solidFill>
                  <a:srgbClr val="222222"/>
                </a:solidFill>
                <a:latin typeface="open_sans_regular"/>
              </a:rPr>
              <a:t>RDGSJFP 21/12/2022</a:t>
            </a:r>
          </a:p>
          <a:p>
            <a:pPr algn="just"/>
            <a:r>
              <a:rPr lang="es-ES" sz="1600" b="0" i="0" dirty="0">
                <a:solidFill>
                  <a:srgbClr val="222222"/>
                </a:solidFill>
                <a:effectLst/>
                <a:latin typeface="open_sans_regular"/>
              </a:rPr>
              <a:t>SAP Madrid 30/09/2019</a:t>
            </a:r>
          </a:p>
        </p:txBody>
      </p:sp>
      <p:sp>
        <p:nvSpPr>
          <p:cNvPr id="10" name="CuadroTexto 9">
            <a:extLst>
              <a:ext uri="{FF2B5EF4-FFF2-40B4-BE49-F238E27FC236}">
                <a16:creationId xmlns:a16="http://schemas.microsoft.com/office/drawing/2014/main" id="{4BC40778-6C4C-5D68-417C-0E9552070053}"/>
              </a:ext>
            </a:extLst>
          </p:cNvPr>
          <p:cNvSpPr txBox="1"/>
          <p:nvPr/>
        </p:nvSpPr>
        <p:spPr>
          <a:xfrm>
            <a:off x="1940308" y="5887126"/>
            <a:ext cx="4371278" cy="584775"/>
          </a:xfrm>
          <a:prstGeom prst="rect">
            <a:avLst/>
          </a:prstGeom>
          <a:solidFill>
            <a:srgbClr val="EDD3B5"/>
          </a:solidFill>
          <a:ln>
            <a:solidFill>
              <a:srgbClr val="FF0000"/>
            </a:solidFill>
          </a:ln>
        </p:spPr>
        <p:txBody>
          <a:bodyPr wrap="square">
            <a:spAutoFit/>
          </a:bodyPr>
          <a:lstStyle/>
          <a:p>
            <a:pPr algn="just"/>
            <a:r>
              <a:rPr lang="es-ES" sz="1600" b="1" u="sng" dirty="0" err="1">
                <a:solidFill>
                  <a:srgbClr val="4C6F99"/>
                </a:solidFill>
                <a:latin typeface="open_sans_regular"/>
              </a:rPr>
              <a:t>Dº</a:t>
            </a:r>
            <a:r>
              <a:rPr lang="es-ES" sz="1600" b="1" u="sng" dirty="0">
                <a:solidFill>
                  <a:srgbClr val="4C6F99"/>
                </a:solidFill>
                <a:latin typeface="open_sans_regular"/>
              </a:rPr>
              <a:t> Fiscal</a:t>
            </a:r>
            <a:r>
              <a:rPr lang="es-ES" sz="1600" b="1" dirty="0">
                <a:solidFill>
                  <a:srgbClr val="4C6F99"/>
                </a:solidFill>
                <a:latin typeface="open_sans_regular"/>
              </a:rPr>
              <a:t> (Consulta DGT V0297/2021, 18 febrero)</a:t>
            </a:r>
            <a:endParaRPr lang="es-ES" sz="1600" b="1" i="0" u="sng" dirty="0">
              <a:solidFill>
                <a:srgbClr val="4C6F99"/>
              </a:solidFill>
              <a:latin typeface="open_sans_regular"/>
            </a:endParaRPr>
          </a:p>
          <a:p>
            <a:pPr algn="just"/>
            <a:r>
              <a:rPr lang="es-ES" sz="1600" dirty="0">
                <a:solidFill>
                  <a:srgbClr val="222222"/>
                </a:solidFill>
                <a:latin typeface="open_sans_regular"/>
              </a:rPr>
              <a:t>Conmutación por bienes en pleno dominio</a:t>
            </a:r>
          </a:p>
        </p:txBody>
      </p:sp>
    </p:spTree>
    <p:extLst>
      <p:ext uri="{BB962C8B-B14F-4D97-AF65-F5344CB8AC3E}">
        <p14:creationId xmlns:p14="http://schemas.microsoft.com/office/powerpoint/2010/main" val="1547239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4. USUFRUCTO VIDUAL</a:t>
            </a:r>
          </a:p>
        </p:txBody>
      </p:sp>
      <p:sp>
        <p:nvSpPr>
          <p:cNvPr id="6" name="1 Marcador de texto"/>
          <p:cNvSpPr txBox="1">
            <a:spLocks noGrp="1"/>
          </p:cNvSpPr>
          <p:nvPr>
            <p:ph type="body" sz="quarter" idx="10"/>
          </p:nvPr>
        </p:nvSpPr>
        <p:spPr bwMode="auto">
          <a:xfrm>
            <a:off x="325497" y="1104125"/>
            <a:ext cx="4993635"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s-ES_tradnl" dirty="0">
                <a:solidFill>
                  <a:schemeClr val="tx1"/>
                </a:solidFill>
              </a:rPr>
              <a:t>INALIENABILIDAD E INEMBARGABILIDAD</a:t>
            </a:r>
            <a:r>
              <a:rPr lang="es-ES_tradnl" noProof="0" dirty="0">
                <a:solidFill>
                  <a:schemeClr val="tx1"/>
                </a:solidFill>
              </a:rPr>
              <a:t> (ar</a:t>
            </a:r>
            <a:r>
              <a:rPr lang="es-ES_tradnl" dirty="0">
                <a:solidFill>
                  <a:schemeClr val="tx1"/>
                </a:solidFill>
              </a:rPr>
              <a:t>t. 290)</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CuadroTexto 2">
            <a:extLst>
              <a:ext uri="{FF2B5EF4-FFF2-40B4-BE49-F238E27FC236}">
                <a16:creationId xmlns:a16="http://schemas.microsoft.com/office/drawing/2014/main" id="{594BA31F-1CEF-14AF-5068-419C583BEFE6}"/>
              </a:ext>
            </a:extLst>
          </p:cNvPr>
          <p:cNvSpPr txBox="1"/>
          <p:nvPr/>
        </p:nvSpPr>
        <p:spPr>
          <a:xfrm>
            <a:off x="423746" y="1652522"/>
            <a:ext cx="8296508" cy="2062103"/>
          </a:xfrm>
          <a:prstGeom prst="rect">
            <a:avLst/>
          </a:prstGeom>
          <a:noFill/>
          <a:ln>
            <a:solidFill>
              <a:srgbClr val="FF0000"/>
            </a:solidFill>
          </a:ln>
        </p:spPr>
        <p:txBody>
          <a:bodyPr wrap="square">
            <a:spAutoFit/>
          </a:bodyPr>
          <a:lstStyle/>
          <a:p>
            <a:pPr algn="just"/>
            <a:r>
              <a:rPr lang="es-ES" sz="1600" b="1" i="0" dirty="0">
                <a:solidFill>
                  <a:srgbClr val="222222"/>
                </a:solidFill>
                <a:effectLst/>
                <a:latin typeface="open_sans_regular"/>
              </a:rPr>
              <a:t>1.</a:t>
            </a:r>
            <a:r>
              <a:rPr lang="es-ES" sz="1600" b="0" i="0" dirty="0">
                <a:solidFill>
                  <a:srgbClr val="222222"/>
                </a:solidFill>
                <a:effectLst/>
                <a:latin typeface="open_sans_regular"/>
              </a:rPr>
              <a:t> El usufructo vidual sobre los bienes afectos al mismo es </a:t>
            </a:r>
            <a:r>
              <a:rPr lang="es-ES" sz="1600" b="1" i="0" u="sng" dirty="0">
                <a:solidFill>
                  <a:srgbClr val="222222"/>
                </a:solidFill>
                <a:effectLst/>
                <a:latin typeface="open_sans_regular"/>
              </a:rPr>
              <a:t>inalienable e inembargable</a:t>
            </a:r>
            <a:r>
              <a:rPr lang="es-ES" sz="1600" b="0" i="0" dirty="0">
                <a:solidFill>
                  <a:srgbClr val="222222"/>
                </a:solidFill>
                <a:effectLst/>
                <a:latin typeface="open_sans_regular"/>
              </a:rPr>
              <a:t>.</a:t>
            </a:r>
          </a:p>
          <a:p>
            <a:pPr algn="just"/>
            <a:r>
              <a:rPr lang="es-ES" sz="1600" b="1" i="0" dirty="0">
                <a:solidFill>
                  <a:srgbClr val="222222"/>
                </a:solidFill>
                <a:effectLst/>
                <a:latin typeface="open_sans_regular"/>
              </a:rPr>
              <a:t>2.</a:t>
            </a:r>
            <a:r>
              <a:rPr lang="es-ES" sz="1600" b="0" i="0" dirty="0">
                <a:solidFill>
                  <a:srgbClr val="222222"/>
                </a:solidFill>
                <a:effectLst/>
                <a:latin typeface="open_sans_regular"/>
              </a:rPr>
              <a:t> Puede </a:t>
            </a:r>
            <a:r>
              <a:rPr lang="es-ES" sz="1600" b="1" i="0" u="sng" dirty="0">
                <a:solidFill>
                  <a:srgbClr val="222222"/>
                </a:solidFill>
                <a:effectLst/>
                <a:latin typeface="open_sans_regular"/>
              </a:rPr>
              <a:t>enajenarse</a:t>
            </a:r>
            <a:r>
              <a:rPr lang="es-ES" sz="1600" b="0" i="0" dirty="0">
                <a:solidFill>
                  <a:srgbClr val="222222"/>
                </a:solidFill>
                <a:effectLst/>
                <a:latin typeface="open_sans_regular"/>
              </a:rPr>
              <a:t> la plena propiedad de bienes determinados, concurriendo el viudo usufructuario con el nudo propietario. Salvo pacto en contrario, quedarán subrogados el precio o la cosa adquirida en lugar de lo enajenado.</a:t>
            </a:r>
          </a:p>
          <a:p>
            <a:pPr algn="just"/>
            <a:r>
              <a:rPr lang="es-ES" sz="1600" b="1" i="0" dirty="0">
                <a:solidFill>
                  <a:srgbClr val="222222"/>
                </a:solidFill>
                <a:effectLst/>
                <a:latin typeface="open_sans_regular"/>
              </a:rPr>
              <a:t>3.</a:t>
            </a:r>
            <a:r>
              <a:rPr lang="es-ES" sz="1600" b="0" i="0" dirty="0">
                <a:solidFill>
                  <a:srgbClr val="222222"/>
                </a:solidFill>
                <a:effectLst/>
                <a:latin typeface="open_sans_regular"/>
              </a:rPr>
              <a:t> El usufructo de viudedad sobre bienes determinados solo podrá </a:t>
            </a:r>
            <a:r>
              <a:rPr lang="es-ES" sz="1600" b="1" i="0" u="sng" dirty="0">
                <a:solidFill>
                  <a:srgbClr val="222222"/>
                </a:solidFill>
                <a:effectLst/>
                <a:latin typeface="open_sans_regular"/>
              </a:rPr>
              <a:t>embargarse</a:t>
            </a:r>
            <a:r>
              <a:rPr lang="es-ES" sz="1600" b="0" i="0" dirty="0">
                <a:solidFill>
                  <a:srgbClr val="222222"/>
                </a:solidFill>
                <a:effectLst/>
                <a:latin typeface="open_sans_regular"/>
              </a:rPr>
              <a:t> y transmitirse como consecuencia del procedimiento de ejecución conjuntamente con la nuda propiedad.</a:t>
            </a:r>
          </a:p>
          <a:p>
            <a:pPr algn="just"/>
            <a:r>
              <a:rPr lang="es-ES" sz="1600" b="1" i="0" dirty="0">
                <a:solidFill>
                  <a:srgbClr val="222222"/>
                </a:solidFill>
                <a:effectLst/>
                <a:latin typeface="open_sans_regular"/>
              </a:rPr>
              <a:t>4.</a:t>
            </a:r>
            <a:r>
              <a:rPr lang="es-ES" sz="1600" b="0" i="0" dirty="0">
                <a:solidFill>
                  <a:srgbClr val="222222"/>
                </a:solidFill>
                <a:effectLst/>
                <a:latin typeface="open_sans_regular"/>
              </a:rPr>
              <a:t> Son susceptibles de enajenación y embargo los </a:t>
            </a:r>
            <a:r>
              <a:rPr lang="es-ES" sz="1600" b="1" i="0" u="sng" dirty="0">
                <a:solidFill>
                  <a:srgbClr val="222222"/>
                </a:solidFill>
                <a:effectLst/>
                <a:latin typeface="open_sans_regular"/>
              </a:rPr>
              <a:t>frutos y rentas </a:t>
            </a:r>
            <a:r>
              <a:rPr lang="es-ES" sz="1600" b="0" i="0" dirty="0">
                <a:solidFill>
                  <a:srgbClr val="222222"/>
                </a:solidFill>
                <a:effectLst/>
                <a:latin typeface="open_sans_regular"/>
              </a:rPr>
              <a:t>resultantes del disfrute de los bienes afectos al usufructo de viudedad.</a:t>
            </a:r>
          </a:p>
        </p:txBody>
      </p:sp>
      <p:sp>
        <p:nvSpPr>
          <p:cNvPr id="2" name="CuadroTexto 1">
            <a:extLst>
              <a:ext uri="{FF2B5EF4-FFF2-40B4-BE49-F238E27FC236}">
                <a16:creationId xmlns:a16="http://schemas.microsoft.com/office/drawing/2014/main" id="{76AEF393-7CBA-E31E-2428-D8A090FACFBB}"/>
              </a:ext>
            </a:extLst>
          </p:cNvPr>
          <p:cNvSpPr txBox="1"/>
          <p:nvPr/>
        </p:nvSpPr>
        <p:spPr>
          <a:xfrm>
            <a:off x="1429130" y="4367945"/>
            <a:ext cx="5932449" cy="1323439"/>
          </a:xfrm>
          <a:prstGeom prst="rect">
            <a:avLst/>
          </a:prstGeom>
          <a:solidFill>
            <a:srgbClr val="EDD3B5"/>
          </a:solidFill>
          <a:ln>
            <a:solidFill>
              <a:srgbClr val="FF0000"/>
            </a:solidFill>
          </a:ln>
        </p:spPr>
        <p:txBody>
          <a:bodyPr wrap="square">
            <a:spAutoFit/>
          </a:bodyPr>
          <a:lstStyle/>
          <a:p>
            <a:pPr algn="just"/>
            <a:r>
              <a:rPr lang="es-ES" sz="1600" b="1" i="0" u="sng" dirty="0">
                <a:solidFill>
                  <a:srgbClr val="222222"/>
                </a:solidFill>
                <a:effectLst/>
                <a:latin typeface="open_sans_regular"/>
              </a:rPr>
              <a:t>Auto TSJ Aragón </a:t>
            </a:r>
            <a:r>
              <a:rPr lang="es-ES" sz="1600" b="1" u="sng" dirty="0">
                <a:solidFill>
                  <a:srgbClr val="222222"/>
                </a:solidFill>
                <a:latin typeface="open_sans_regular"/>
              </a:rPr>
              <a:t>7/marzo/2001</a:t>
            </a:r>
          </a:p>
          <a:p>
            <a:pPr marL="285750" indent="-285750" algn="just">
              <a:buFont typeface="Wingdings" panose="05000000000000000000" pitchFamily="2" charset="2"/>
              <a:buChar char="§"/>
            </a:pPr>
            <a:r>
              <a:rPr lang="es-ES" sz="1600" i="0" dirty="0">
                <a:solidFill>
                  <a:srgbClr val="222222"/>
                </a:solidFill>
                <a:effectLst/>
                <a:latin typeface="open_sans_regular"/>
              </a:rPr>
              <a:t>Sí embargable los frutos y </a:t>
            </a:r>
            <a:r>
              <a:rPr lang="es-ES" sz="1600" dirty="0">
                <a:solidFill>
                  <a:srgbClr val="222222"/>
                </a:solidFill>
                <a:latin typeface="open_sans_regular"/>
              </a:rPr>
              <a:t>rentas de un bien afecto al usufructo vidual</a:t>
            </a:r>
          </a:p>
          <a:p>
            <a:pPr algn="just"/>
            <a:r>
              <a:rPr lang="es-ES" sz="1600" dirty="0">
                <a:solidFill>
                  <a:srgbClr val="222222"/>
                </a:solidFill>
                <a:latin typeface="open_sans_regular"/>
              </a:rPr>
              <a:t>     (</a:t>
            </a:r>
            <a:r>
              <a:rPr lang="es-ES" sz="1600" dirty="0" err="1">
                <a:solidFill>
                  <a:srgbClr val="222222"/>
                </a:solidFill>
                <a:latin typeface="open_sans_regular"/>
              </a:rPr>
              <a:t>pº</a:t>
            </a:r>
            <a:r>
              <a:rPr lang="es-ES" sz="1600" dirty="0">
                <a:solidFill>
                  <a:srgbClr val="222222"/>
                </a:solidFill>
                <a:latin typeface="open_sans_regular"/>
              </a:rPr>
              <a:t> responsabilidad patrimonial universal del deudor: art. 1911 CC)</a:t>
            </a:r>
          </a:p>
          <a:p>
            <a:pPr marL="285750" indent="-285750" algn="just">
              <a:buFont typeface="Wingdings" panose="05000000000000000000" pitchFamily="2" charset="2"/>
              <a:buChar char="§"/>
            </a:pPr>
            <a:r>
              <a:rPr lang="es-ES" sz="1600" dirty="0">
                <a:solidFill>
                  <a:srgbClr val="222222"/>
                </a:solidFill>
                <a:latin typeface="open_sans_regular"/>
              </a:rPr>
              <a:t>No anotación preventiva de embargo en el RP (bienes muebles)</a:t>
            </a:r>
          </a:p>
        </p:txBody>
      </p:sp>
    </p:spTree>
    <p:extLst>
      <p:ext uri="{BB962C8B-B14F-4D97-AF65-F5344CB8AC3E}">
        <p14:creationId xmlns:p14="http://schemas.microsoft.com/office/powerpoint/2010/main" val="989843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4. USUFRUCTO VIDUAL</a:t>
            </a:r>
          </a:p>
        </p:txBody>
      </p:sp>
      <p:sp>
        <p:nvSpPr>
          <p:cNvPr id="6" name="1 Marcador de texto"/>
          <p:cNvSpPr txBox="1">
            <a:spLocks noGrp="1"/>
          </p:cNvSpPr>
          <p:nvPr>
            <p:ph type="body" sz="quarter" idx="10"/>
          </p:nvPr>
        </p:nvSpPr>
        <p:spPr bwMode="auto">
          <a:xfrm>
            <a:off x="325499" y="1037219"/>
            <a:ext cx="2161224"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_tradnl" sz="1800" b="1" i="0" u="none" strike="noStrike" kern="1200" cap="none" spc="0" normalizeH="0" baseline="0" dirty="0">
                <a:ln>
                  <a:noFill/>
                </a:ln>
                <a:solidFill>
                  <a:schemeClr val="tx1"/>
                </a:solidFill>
                <a:effectLst/>
                <a:uLnTx/>
                <a:uFillTx/>
                <a:latin typeface="+mn-lt"/>
                <a:ea typeface="+mn-ea"/>
                <a:cs typeface="+mn-cs"/>
              </a:rPr>
              <a:t>EXTINCIÓN (art. 301)</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CuadroTexto 4">
            <a:extLst>
              <a:ext uri="{FF2B5EF4-FFF2-40B4-BE49-F238E27FC236}">
                <a16:creationId xmlns:a16="http://schemas.microsoft.com/office/drawing/2014/main" id="{8738F051-660C-A5AE-A679-27F4094E49F7}"/>
              </a:ext>
            </a:extLst>
          </p:cNvPr>
          <p:cNvSpPr txBox="1"/>
          <p:nvPr/>
        </p:nvSpPr>
        <p:spPr>
          <a:xfrm>
            <a:off x="568712" y="1546810"/>
            <a:ext cx="8006576" cy="4278094"/>
          </a:xfrm>
          <a:prstGeom prst="rect">
            <a:avLst/>
          </a:prstGeom>
          <a:noFill/>
          <a:ln>
            <a:solidFill>
              <a:srgbClr val="FF0000"/>
            </a:solidFill>
          </a:ln>
        </p:spPr>
        <p:txBody>
          <a:bodyPr wrap="square">
            <a:spAutoFit/>
          </a:bodyPr>
          <a:lstStyle/>
          <a:p>
            <a:pPr algn="just"/>
            <a:r>
              <a:rPr lang="es-ES" sz="1600" b="1" i="0" dirty="0">
                <a:solidFill>
                  <a:srgbClr val="222222"/>
                </a:solidFill>
                <a:effectLst/>
                <a:latin typeface="open_sans_regular"/>
              </a:rPr>
              <a:t>1.</a:t>
            </a:r>
            <a:r>
              <a:rPr lang="es-ES" sz="1600" b="0" i="0" dirty="0">
                <a:solidFill>
                  <a:srgbClr val="222222"/>
                </a:solidFill>
                <a:effectLst/>
                <a:latin typeface="open_sans_regular"/>
              </a:rPr>
              <a:t> Se extingue el </a:t>
            </a:r>
            <a:r>
              <a:rPr lang="es-ES" sz="1600" b="1" i="0" u="sng" dirty="0">
                <a:solidFill>
                  <a:srgbClr val="222222"/>
                </a:solidFill>
                <a:effectLst/>
                <a:latin typeface="open_sans_regular"/>
              </a:rPr>
              <a:t>usufructo de viudedad</a:t>
            </a:r>
            <a:r>
              <a:rPr lang="es-ES" sz="1600" b="0" i="0" dirty="0">
                <a:solidFill>
                  <a:srgbClr val="222222"/>
                </a:solidFill>
                <a:effectLst/>
                <a:latin typeface="open_sans_regular"/>
              </a:rPr>
              <a:t>:</a:t>
            </a:r>
          </a:p>
          <a:p>
            <a:pPr algn="just">
              <a:buFont typeface="Arial" panose="020B0604020202020204" pitchFamily="34" charset="0"/>
              <a:buChar char="•"/>
            </a:pPr>
            <a:r>
              <a:rPr lang="es-ES" sz="1600" b="1" i="0" dirty="0">
                <a:solidFill>
                  <a:srgbClr val="222222"/>
                </a:solidFill>
                <a:effectLst/>
                <a:latin typeface="open_sans_regular"/>
              </a:rPr>
              <a:t>a)</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muerte</a:t>
            </a:r>
            <a:r>
              <a:rPr lang="es-ES" sz="1600" b="0" i="0" dirty="0">
                <a:solidFill>
                  <a:srgbClr val="222222"/>
                </a:solidFill>
                <a:effectLst/>
                <a:latin typeface="open_sans_regular"/>
              </a:rPr>
              <a:t> del usufructuario.</a:t>
            </a:r>
          </a:p>
          <a:p>
            <a:pPr algn="just">
              <a:buFont typeface="Arial" panose="020B0604020202020204" pitchFamily="34" charset="0"/>
              <a:buChar char="•"/>
            </a:pPr>
            <a:r>
              <a:rPr lang="es-ES" sz="1600" b="1" i="0" dirty="0">
                <a:solidFill>
                  <a:srgbClr val="222222"/>
                </a:solidFill>
                <a:effectLst/>
                <a:latin typeface="open_sans_regular"/>
              </a:rPr>
              <a:t>b)</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renuncia</a:t>
            </a:r>
            <a:r>
              <a:rPr lang="es-ES" sz="1600" b="0" i="0" dirty="0">
                <a:solidFill>
                  <a:srgbClr val="222222"/>
                </a:solidFill>
                <a:effectLst/>
                <a:latin typeface="open_sans_regular"/>
              </a:rPr>
              <a:t> explícita que conste en escritura pública.</a:t>
            </a:r>
          </a:p>
          <a:p>
            <a:pPr algn="just">
              <a:buFont typeface="Arial" panose="020B0604020202020204" pitchFamily="34" charset="0"/>
              <a:buChar char="•"/>
            </a:pPr>
            <a:r>
              <a:rPr lang="es-ES" sz="1600" b="1" i="0" dirty="0">
                <a:solidFill>
                  <a:srgbClr val="222222"/>
                </a:solidFill>
                <a:effectLst/>
                <a:latin typeface="open_sans_regular"/>
              </a:rPr>
              <a:t>c)</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nuevo matrimonio o</a:t>
            </a:r>
            <a:r>
              <a:rPr lang="es-ES" sz="1600" b="0" i="0" dirty="0">
                <a:solidFill>
                  <a:srgbClr val="222222"/>
                </a:solidFill>
                <a:effectLst/>
                <a:latin typeface="open_sans_regular"/>
              </a:rPr>
              <a:t> por llevar el cónyuge viudo </a:t>
            </a:r>
            <a:r>
              <a:rPr lang="es-ES" sz="1600" b="0" i="0" u="sng" dirty="0">
                <a:solidFill>
                  <a:srgbClr val="222222"/>
                </a:solidFill>
                <a:effectLst/>
                <a:latin typeface="open_sans_regular"/>
              </a:rPr>
              <a:t>vida marital estable</a:t>
            </a:r>
            <a:r>
              <a:rPr lang="es-ES" sz="1600" b="0" i="0" dirty="0">
                <a:solidFill>
                  <a:srgbClr val="222222"/>
                </a:solidFill>
                <a:effectLst/>
                <a:latin typeface="open_sans_regular"/>
              </a:rPr>
              <a:t>, salvo pacto de los cónyuges o disposición del premuerto en contrario.</a:t>
            </a:r>
          </a:p>
          <a:p>
            <a:pPr algn="just">
              <a:buFont typeface="Arial" panose="020B0604020202020204" pitchFamily="34" charset="0"/>
              <a:buChar char="•"/>
            </a:pPr>
            <a:r>
              <a:rPr lang="es-ES" sz="1600" b="1" i="0" dirty="0">
                <a:solidFill>
                  <a:srgbClr val="222222"/>
                </a:solidFill>
                <a:effectLst/>
                <a:latin typeface="open_sans_regular"/>
              </a:rPr>
              <a:t>d)</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corromper o abandonar a los hijos</a:t>
            </a:r>
            <a:r>
              <a:rPr lang="es-ES" sz="1600" b="0" i="0" dirty="0">
                <a:solidFill>
                  <a:srgbClr val="222222"/>
                </a:solidFill>
                <a:effectLst/>
                <a:latin typeface="open_sans_regular"/>
              </a:rPr>
              <a:t>.</a:t>
            </a:r>
          </a:p>
          <a:p>
            <a:pPr algn="just">
              <a:buFont typeface="Arial" panose="020B0604020202020204" pitchFamily="34" charset="0"/>
              <a:buChar char="•"/>
            </a:pPr>
            <a:r>
              <a:rPr lang="es-ES" sz="1600" b="1" i="0" dirty="0">
                <a:solidFill>
                  <a:srgbClr val="222222"/>
                </a:solidFill>
                <a:effectLst/>
                <a:latin typeface="open_sans_regular"/>
              </a:rPr>
              <a:t>e)</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incumplir</a:t>
            </a:r>
            <a:r>
              <a:rPr lang="es-ES" sz="1600" b="0" i="0" dirty="0">
                <a:solidFill>
                  <a:srgbClr val="222222"/>
                </a:solidFill>
                <a:effectLst/>
                <a:latin typeface="open_sans_regular"/>
              </a:rPr>
              <a:t> como usufructuario, con negligencia grave o malicia, las obligaciones inherentes al disfrute de la viudedad, salvo lo dispuesto sobre negligencia en la formalización del inventario.</a:t>
            </a:r>
          </a:p>
          <a:p>
            <a:pPr algn="just">
              <a:buFont typeface="Arial" panose="020B0604020202020204" pitchFamily="34" charset="0"/>
              <a:buChar char="•"/>
            </a:pPr>
            <a:r>
              <a:rPr lang="es-ES" sz="1600" b="1" i="0" dirty="0">
                <a:solidFill>
                  <a:srgbClr val="222222"/>
                </a:solidFill>
                <a:effectLst/>
                <a:latin typeface="open_sans_regular"/>
              </a:rPr>
              <a:t>f)</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no reclamar</a:t>
            </a:r>
            <a:r>
              <a:rPr lang="es-ES" sz="1600" b="0" i="0" dirty="0">
                <a:solidFill>
                  <a:srgbClr val="222222"/>
                </a:solidFill>
                <a:effectLst/>
                <a:latin typeface="open_sans_regular"/>
              </a:rPr>
              <a:t> su derecho durante los veinte años siguientes a la defunción del otro cónyuge.</a:t>
            </a:r>
          </a:p>
          <a:p>
            <a:pPr algn="just"/>
            <a:endParaRPr lang="es-ES" sz="1600" b="1" i="0" dirty="0">
              <a:solidFill>
                <a:srgbClr val="222222"/>
              </a:solidFill>
              <a:effectLst/>
              <a:latin typeface="open_sans_regular"/>
            </a:endParaRPr>
          </a:p>
          <a:p>
            <a:pPr algn="just"/>
            <a:r>
              <a:rPr lang="es-ES" sz="1600" b="1" i="0" dirty="0">
                <a:solidFill>
                  <a:srgbClr val="222222"/>
                </a:solidFill>
                <a:effectLst/>
                <a:latin typeface="open_sans_regular"/>
              </a:rPr>
              <a:t>2.</a:t>
            </a:r>
            <a:r>
              <a:rPr lang="es-ES" sz="1600" b="0" i="0" dirty="0">
                <a:solidFill>
                  <a:srgbClr val="222222"/>
                </a:solidFill>
                <a:effectLst/>
                <a:latin typeface="open_sans_regular"/>
              </a:rPr>
              <a:t> Se extingue el </a:t>
            </a:r>
            <a:r>
              <a:rPr lang="es-ES" sz="1600" b="1" i="0" u="sng" dirty="0">
                <a:solidFill>
                  <a:srgbClr val="222222"/>
                </a:solidFill>
                <a:effectLst/>
                <a:latin typeface="open_sans_regular"/>
              </a:rPr>
              <a:t>usufructo sobre bienes determinados</a:t>
            </a:r>
            <a:r>
              <a:rPr lang="es-ES" sz="1600" b="0" i="0" dirty="0">
                <a:solidFill>
                  <a:srgbClr val="222222"/>
                </a:solidFill>
                <a:effectLst/>
                <a:latin typeface="open_sans_regular"/>
              </a:rPr>
              <a:t>:</a:t>
            </a:r>
          </a:p>
          <a:p>
            <a:pPr algn="just">
              <a:buFont typeface="Arial" panose="020B0604020202020204" pitchFamily="34" charset="0"/>
              <a:buChar char="•"/>
            </a:pPr>
            <a:r>
              <a:rPr lang="es-ES" sz="1600" b="1" i="0" dirty="0">
                <a:solidFill>
                  <a:srgbClr val="222222"/>
                </a:solidFill>
                <a:effectLst/>
                <a:latin typeface="open_sans_regular"/>
              </a:rPr>
              <a:t>a)</a:t>
            </a:r>
            <a:r>
              <a:rPr lang="es-ES" sz="1600" b="0" i="0" dirty="0">
                <a:solidFill>
                  <a:srgbClr val="222222"/>
                </a:solidFill>
                <a:effectLst/>
                <a:latin typeface="open_sans_regular"/>
              </a:rPr>
              <a:t> Por </a:t>
            </a:r>
            <a:r>
              <a:rPr lang="es-ES" sz="1600" b="0" i="0" u="sng" dirty="0">
                <a:solidFill>
                  <a:srgbClr val="222222"/>
                </a:solidFill>
                <a:effectLst/>
                <a:latin typeface="open_sans_regular"/>
              </a:rPr>
              <a:t>renuncia</a:t>
            </a:r>
            <a:r>
              <a:rPr lang="es-ES" sz="1600" b="0" i="0" dirty="0">
                <a:solidFill>
                  <a:srgbClr val="222222"/>
                </a:solidFill>
                <a:effectLst/>
                <a:latin typeface="open_sans_regular"/>
              </a:rPr>
              <a:t> expresa, que requiere para su validez escritura pública, a menos que se otorgue en el mismo acto por el que válidamente se enajena el bien.</a:t>
            </a:r>
          </a:p>
          <a:p>
            <a:pPr algn="just">
              <a:buFont typeface="Arial" panose="020B0604020202020204" pitchFamily="34" charset="0"/>
              <a:buChar char="•"/>
            </a:pPr>
            <a:r>
              <a:rPr lang="es-ES" sz="1600" b="1" i="0" dirty="0">
                <a:solidFill>
                  <a:srgbClr val="222222"/>
                </a:solidFill>
                <a:effectLst/>
                <a:latin typeface="open_sans_regular"/>
              </a:rPr>
              <a:t>b)</a:t>
            </a:r>
            <a:r>
              <a:rPr lang="es-ES" sz="1600" b="0" i="0" dirty="0">
                <a:solidFill>
                  <a:srgbClr val="222222"/>
                </a:solidFill>
                <a:effectLst/>
                <a:latin typeface="open_sans_regular"/>
              </a:rPr>
              <a:t> Por la </a:t>
            </a:r>
            <a:r>
              <a:rPr lang="es-ES" sz="1600" b="0" i="0" u="sng" dirty="0">
                <a:solidFill>
                  <a:srgbClr val="222222"/>
                </a:solidFill>
                <a:effectLst/>
                <a:latin typeface="open_sans_regular"/>
              </a:rPr>
              <a:t>reunión</a:t>
            </a:r>
            <a:r>
              <a:rPr lang="es-ES" sz="1600" b="0" i="0" dirty="0">
                <a:solidFill>
                  <a:srgbClr val="222222"/>
                </a:solidFill>
                <a:effectLst/>
                <a:latin typeface="open_sans_regular"/>
              </a:rPr>
              <a:t> del usufructo y la nuda propiedad en una misma persona.</a:t>
            </a:r>
          </a:p>
          <a:p>
            <a:pPr algn="just">
              <a:buFont typeface="Arial" panose="020B0604020202020204" pitchFamily="34" charset="0"/>
              <a:buChar char="•"/>
            </a:pPr>
            <a:r>
              <a:rPr lang="es-ES" sz="1600" b="1" i="0" dirty="0">
                <a:solidFill>
                  <a:srgbClr val="222222"/>
                </a:solidFill>
                <a:effectLst/>
                <a:latin typeface="open_sans_regular"/>
              </a:rPr>
              <a:t>c)</a:t>
            </a:r>
            <a:r>
              <a:rPr lang="es-ES" sz="1600" b="0" i="0" dirty="0">
                <a:solidFill>
                  <a:srgbClr val="222222"/>
                </a:solidFill>
                <a:effectLst/>
                <a:latin typeface="open_sans_regular"/>
              </a:rPr>
              <a:t> Por la </a:t>
            </a:r>
            <a:r>
              <a:rPr lang="es-ES" sz="1600" b="0" i="0" u="sng" dirty="0">
                <a:solidFill>
                  <a:srgbClr val="222222"/>
                </a:solidFill>
                <a:effectLst/>
                <a:latin typeface="open_sans_regular"/>
              </a:rPr>
              <a:t>pérdida</a:t>
            </a:r>
            <a:r>
              <a:rPr lang="es-ES" sz="1600" b="0" i="0" dirty="0">
                <a:solidFill>
                  <a:srgbClr val="222222"/>
                </a:solidFill>
                <a:effectLst/>
                <a:latin typeface="open_sans_regular"/>
              </a:rPr>
              <a:t> total de la cosa objeto del usufructo.</a:t>
            </a:r>
          </a:p>
        </p:txBody>
      </p:sp>
      <p:sp>
        <p:nvSpPr>
          <p:cNvPr id="8" name="CuadroTexto 7">
            <a:extLst>
              <a:ext uri="{FF2B5EF4-FFF2-40B4-BE49-F238E27FC236}">
                <a16:creationId xmlns:a16="http://schemas.microsoft.com/office/drawing/2014/main" id="{A629476C-977A-9E13-1884-579DC08ED906}"/>
              </a:ext>
            </a:extLst>
          </p:cNvPr>
          <p:cNvSpPr txBox="1"/>
          <p:nvPr/>
        </p:nvSpPr>
        <p:spPr>
          <a:xfrm>
            <a:off x="568712" y="6050409"/>
            <a:ext cx="8006576" cy="523220"/>
          </a:xfrm>
          <a:prstGeom prst="rect">
            <a:avLst/>
          </a:prstGeom>
          <a:noFill/>
          <a:ln>
            <a:solidFill>
              <a:srgbClr val="00B0F0"/>
            </a:solidFill>
          </a:ln>
        </p:spPr>
        <p:txBody>
          <a:bodyPr wrap="square">
            <a:spAutoFit/>
          </a:bodyPr>
          <a:lstStyle/>
          <a:p>
            <a:pPr algn="just"/>
            <a:r>
              <a:rPr lang="es-ES" sz="1400" b="0" i="0" dirty="0">
                <a:solidFill>
                  <a:srgbClr val="222222"/>
                </a:solidFill>
                <a:effectLst/>
                <a:latin typeface="open_sans_regular"/>
              </a:rPr>
              <a:t>Extinguida la viudedad, los propietarios podrán entrar en </a:t>
            </a:r>
            <a:r>
              <a:rPr lang="es-ES" sz="1400" b="1" i="0" u="sng" dirty="0">
                <a:solidFill>
                  <a:srgbClr val="222222"/>
                </a:solidFill>
                <a:effectLst/>
                <a:latin typeface="open_sans_regular"/>
              </a:rPr>
              <a:t>posesión de los bienes usufructuados </a:t>
            </a:r>
            <a:r>
              <a:rPr lang="es-ES" sz="1400" b="0" i="0" dirty="0">
                <a:solidFill>
                  <a:srgbClr val="222222"/>
                </a:solidFill>
                <a:effectLst/>
                <a:latin typeface="open_sans_regular"/>
              </a:rPr>
              <a:t>por el mismo procedimiento previsto para los herederos (art. 302)</a:t>
            </a:r>
          </a:p>
        </p:txBody>
      </p:sp>
    </p:spTree>
    <p:extLst>
      <p:ext uri="{BB962C8B-B14F-4D97-AF65-F5344CB8AC3E}">
        <p14:creationId xmlns:p14="http://schemas.microsoft.com/office/powerpoint/2010/main" val="248725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466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sz="quarter" idx="10"/>
          </p:nvPr>
        </p:nvSpPr>
        <p:spPr>
          <a:xfrm>
            <a:off x="142874" y="1124224"/>
            <a:ext cx="3213643" cy="369332"/>
          </a:xfrm>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lstStyle/>
          <a:p>
            <a:r>
              <a:rPr lang="es-ES_tradnl" dirty="0">
                <a:solidFill>
                  <a:schemeClr val="tx1"/>
                </a:solidFill>
              </a:rPr>
              <a:t>VIUDEDAD FORAL ARAGONESA</a:t>
            </a:r>
          </a:p>
        </p:txBody>
      </p:sp>
      <p:sp>
        <p:nvSpPr>
          <p:cNvPr id="4" name="3 Redondear rectángulo de esquina del mismo lado"/>
          <p:cNvSpPr/>
          <p:nvPr/>
        </p:nvSpPr>
        <p:spPr>
          <a:xfrm>
            <a:off x="475035" y="2047081"/>
            <a:ext cx="7407275" cy="542925"/>
          </a:xfrm>
          <a:prstGeom prst="round2SameRect">
            <a:avLst/>
          </a:prstGeom>
          <a:solidFill>
            <a:srgbClr val="7E8083"/>
          </a:solidFill>
          <a:ln>
            <a:noFill/>
          </a:ln>
        </p:spPr>
        <p:style>
          <a:lnRef idx="2">
            <a:schemeClr val="accent1">
              <a:shade val="50000"/>
            </a:schemeClr>
          </a:lnRef>
          <a:fillRef idx="1">
            <a:schemeClr val="accent1"/>
          </a:fillRef>
          <a:effectRef idx="0">
            <a:schemeClr val="accent1"/>
          </a:effectRef>
          <a:fontRef idx="minor">
            <a:schemeClr val="lt1"/>
          </a:fontRef>
        </p:style>
        <p:txBody>
          <a:bodyPr lIns="432000" anchor="ctr"/>
          <a:lstStyle/>
          <a:p>
            <a:pPr>
              <a:defRPr/>
            </a:pPr>
            <a:r>
              <a:rPr lang="es-ES_tradnl" sz="2000" b="1" dirty="0"/>
              <a:t>INTRODUCCIÓN</a:t>
            </a:r>
          </a:p>
        </p:txBody>
      </p:sp>
      <p:sp>
        <p:nvSpPr>
          <p:cNvPr id="6" name="5 Redondear rectángulo de esquina del mismo lado"/>
          <p:cNvSpPr/>
          <p:nvPr/>
        </p:nvSpPr>
        <p:spPr>
          <a:xfrm>
            <a:off x="475035" y="3164144"/>
            <a:ext cx="7407275" cy="542925"/>
          </a:xfrm>
          <a:prstGeom prst="round2SameRect">
            <a:avLst/>
          </a:prstGeom>
          <a:solidFill>
            <a:schemeClr val="bg1">
              <a:lumMod val="85000"/>
            </a:schemeClr>
          </a:solidFill>
          <a:ln w="3175" cap="flat" cmpd="sng" algn="ctr">
            <a:solidFill>
              <a:schemeClr val="tx1"/>
            </a:solidFill>
            <a:prstDash val="solid"/>
          </a:ln>
          <a:effectLst/>
        </p:spPr>
        <p:txBody>
          <a:bodyPr lIns="432000" anchor="ctr"/>
          <a:lstStyle/>
          <a:p>
            <a:pPr fontAlgn="auto">
              <a:spcBef>
                <a:spcPts val="0"/>
              </a:spcBef>
              <a:spcAft>
                <a:spcPts val="0"/>
              </a:spcAft>
              <a:defRPr/>
            </a:pPr>
            <a:r>
              <a:rPr lang="es-ES_tradnl" kern="0" dirty="0">
                <a:solidFill>
                  <a:srgbClr val="707372"/>
                </a:solidFill>
                <a:latin typeface="+mn-lt"/>
              </a:rPr>
              <a:t>DISPOSICIONES GENERALES</a:t>
            </a:r>
          </a:p>
        </p:txBody>
      </p:sp>
      <p:sp>
        <p:nvSpPr>
          <p:cNvPr id="7" name="6 Redondear rectángulo de esquina del mismo lado"/>
          <p:cNvSpPr/>
          <p:nvPr/>
        </p:nvSpPr>
        <p:spPr>
          <a:xfrm>
            <a:off x="490025" y="4125459"/>
            <a:ext cx="7407275" cy="542925"/>
          </a:xfrm>
          <a:prstGeom prst="round2SameRect">
            <a:avLst/>
          </a:prstGeom>
          <a:solidFill>
            <a:schemeClr val="bg1">
              <a:lumMod val="85000"/>
            </a:schemeClr>
          </a:solidFill>
          <a:ln w="3175" cap="flat" cmpd="sng" algn="ctr">
            <a:solidFill>
              <a:schemeClr val="tx1"/>
            </a:solidFill>
            <a:prstDash val="solid"/>
          </a:ln>
          <a:effectLst/>
        </p:spPr>
        <p:txBody>
          <a:bodyPr lIns="432000" anchor="ctr"/>
          <a:lstStyle/>
          <a:p>
            <a:pPr fontAlgn="auto">
              <a:spcBef>
                <a:spcPts val="0"/>
              </a:spcBef>
              <a:spcAft>
                <a:spcPts val="0"/>
              </a:spcAft>
              <a:defRPr/>
            </a:pPr>
            <a:r>
              <a:rPr lang="es-ES_tradnl" kern="0" dirty="0">
                <a:solidFill>
                  <a:srgbClr val="707372"/>
                </a:solidFill>
                <a:latin typeface="+mn-lt"/>
              </a:rPr>
              <a:t>DERECHO EXPECTANTE</a:t>
            </a:r>
          </a:p>
        </p:txBody>
      </p:sp>
      <p:sp>
        <p:nvSpPr>
          <p:cNvPr id="8" name="7 Redondear rectángulo de esquina del mismo lado"/>
          <p:cNvSpPr/>
          <p:nvPr/>
        </p:nvSpPr>
        <p:spPr>
          <a:xfrm>
            <a:off x="492525" y="5098106"/>
            <a:ext cx="7407275" cy="542925"/>
          </a:xfrm>
          <a:prstGeom prst="round2SameRect">
            <a:avLst/>
          </a:prstGeom>
          <a:solidFill>
            <a:schemeClr val="bg1">
              <a:lumMod val="85000"/>
            </a:schemeClr>
          </a:solidFill>
          <a:ln w="3175" cap="flat" cmpd="sng" algn="ctr">
            <a:solidFill>
              <a:schemeClr val="tx1"/>
            </a:solidFill>
            <a:prstDash val="solid"/>
          </a:ln>
          <a:effectLst/>
        </p:spPr>
        <p:txBody>
          <a:bodyPr lIns="432000" anchor="ctr"/>
          <a:lstStyle/>
          <a:p>
            <a:pPr fontAlgn="auto">
              <a:spcBef>
                <a:spcPts val="0"/>
              </a:spcBef>
              <a:spcAft>
                <a:spcPts val="0"/>
              </a:spcAft>
              <a:defRPr/>
            </a:pPr>
            <a:r>
              <a:rPr lang="es-ES_tradnl" kern="0" dirty="0">
                <a:solidFill>
                  <a:srgbClr val="707372"/>
                </a:solidFill>
                <a:latin typeface="+mn-lt"/>
              </a:rPr>
              <a:t>USUFRUCTO VIDUAL</a:t>
            </a:r>
          </a:p>
        </p:txBody>
      </p:sp>
    </p:spTree>
    <p:extLst>
      <p:ext uri="{BB962C8B-B14F-4D97-AF65-F5344CB8AC3E}">
        <p14:creationId xmlns:p14="http://schemas.microsoft.com/office/powerpoint/2010/main" val="3769789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p:txBody>
          <a:bodyPr/>
          <a:lstStyle/>
          <a:p>
            <a:r>
              <a:rPr lang="en-US" dirty="0"/>
              <a:t>INTRODUCCIÓN</a:t>
            </a:r>
          </a:p>
        </p:txBody>
      </p:sp>
      <p:sp>
        <p:nvSpPr>
          <p:cNvPr id="3" name="2 Subtítulo"/>
          <p:cNvSpPr txBox="1">
            <a:spLocks/>
          </p:cNvSpPr>
          <p:nvPr/>
        </p:nvSpPr>
        <p:spPr bwMode="auto">
          <a:xfrm>
            <a:off x="3492499" y="2618509"/>
            <a:ext cx="5148157" cy="348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0" indent="0" algn="r" rtl="0" eaLnBrk="1" fontAlgn="base" hangingPunct="1">
              <a:spcBef>
                <a:spcPct val="20000"/>
              </a:spcBef>
              <a:spcAft>
                <a:spcPct val="0"/>
              </a:spcAft>
              <a:buFont typeface="Arial" charset="0"/>
              <a:buNone/>
              <a:defRPr sz="2400" b="1" kern="1200" baseline="0">
                <a:solidFill>
                  <a:schemeClr val="bg1"/>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ES_tradnl" sz="28700" dirty="0">
                <a:solidFill>
                  <a:schemeClr val="bg1">
                    <a:lumMod val="85000"/>
                  </a:schemeClr>
                </a:solidFill>
              </a:rPr>
              <a:t>1</a:t>
            </a:r>
            <a:endParaRPr lang="es-ES_tradnl" sz="9600" dirty="0">
              <a:solidFill>
                <a:schemeClr val="bg1">
                  <a:lumMod val="85000"/>
                </a:schemeClr>
              </a:solidFill>
            </a:endParaRPr>
          </a:p>
        </p:txBody>
      </p:sp>
    </p:spTree>
    <p:extLst>
      <p:ext uri="{BB962C8B-B14F-4D97-AF65-F5344CB8AC3E}">
        <p14:creationId xmlns:p14="http://schemas.microsoft.com/office/powerpoint/2010/main" val="1488582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p:txBody>
          <a:bodyPr/>
          <a:lstStyle/>
          <a:p>
            <a:r>
              <a:rPr lang="es-ES_tradnl" dirty="0"/>
              <a:t>DISPOSICIONES GENERALES</a:t>
            </a:r>
          </a:p>
        </p:txBody>
      </p:sp>
      <p:sp>
        <p:nvSpPr>
          <p:cNvPr id="3" name="2 Subtítulo"/>
          <p:cNvSpPr txBox="1">
            <a:spLocks/>
          </p:cNvSpPr>
          <p:nvPr/>
        </p:nvSpPr>
        <p:spPr bwMode="auto">
          <a:xfrm>
            <a:off x="3492499" y="2618509"/>
            <a:ext cx="5148157" cy="348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0" indent="0" algn="r" rtl="0" eaLnBrk="1" fontAlgn="base" hangingPunct="1">
              <a:spcBef>
                <a:spcPct val="20000"/>
              </a:spcBef>
              <a:spcAft>
                <a:spcPct val="0"/>
              </a:spcAft>
              <a:buFont typeface="Arial" charset="0"/>
              <a:buNone/>
              <a:defRPr sz="2400" b="1" kern="1200" baseline="0">
                <a:solidFill>
                  <a:schemeClr val="bg1"/>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ES_tradnl" sz="28700" dirty="0">
                <a:solidFill>
                  <a:schemeClr val="bg1">
                    <a:lumMod val="85000"/>
                  </a:schemeClr>
                </a:solidFill>
              </a:rPr>
              <a:t>2</a:t>
            </a:r>
            <a:endParaRPr lang="es-ES_tradnl" sz="9600" dirty="0">
              <a:solidFill>
                <a:schemeClr val="bg1">
                  <a:lumMod val="85000"/>
                </a:schemeClr>
              </a:solidFill>
            </a:endParaRPr>
          </a:p>
        </p:txBody>
      </p:sp>
    </p:spTree>
    <p:extLst>
      <p:ext uri="{BB962C8B-B14F-4D97-AF65-F5344CB8AC3E}">
        <p14:creationId xmlns:p14="http://schemas.microsoft.com/office/powerpoint/2010/main" val="1669286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2. DISPOSICIONES GENERALES</a:t>
            </a:r>
          </a:p>
        </p:txBody>
      </p:sp>
      <p:sp>
        <p:nvSpPr>
          <p:cNvPr id="6" name="1 Marcador de texto"/>
          <p:cNvSpPr txBox="1">
            <a:spLocks noGrp="1"/>
          </p:cNvSpPr>
          <p:nvPr>
            <p:ph type="body" sz="quarter" idx="10"/>
          </p:nvPr>
        </p:nvSpPr>
        <p:spPr bwMode="auto">
          <a:xfrm>
            <a:off x="202835" y="1026070"/>
            <a:ext cx="2908356"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s-ES_tradnl" noProof="0" dirty="0">
                <a:solidFill>
                  <a:schemeClr val="tx1"/>
                </a:solidFill>
              </a:rPr>
              <a:t>INSTIT</a:t>
            </a:r>
            <a:r>
              <a:rPr lang="es-ES_tradnl" dirty="0">
                <a:solidFill>
                  <a:schemeClr val="tx1"/>
                </a:solidFill>
              </a:rPr>
              <a:t>UCIÓN MATRIMONIAL</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6" name="CuadroTexto 15">
            <a:extLst>
              <a:ext uri="{FF2B5EF4-FFF2-40B4-BE49-F238E27FC236}">
                <a16:creationId xmlns:a16="http://schemas.microsoft.com/office/drawing/2014/main" id="{6C263154-E9A9-BBFB-881E-63148CB35037}"/>
              </a:ext>
            </a:extLst>
          </p:cNvPr>
          <p:cNvSpPr txBox="1"/>
          <p:nvPr/>
        </p:nvSpPr>
        <p:spPr>
          <a:xfrm>
            <a:off x="420958" y="4505365"/>
            <a:ext cx="8388504" cy="1569660"/>
          </a:xfrm>
          <a:prstGeom prst="rect">
            <a:avLst/>
          </a:prstGeom>
          <a:solidFill>
            <a:srgbClr val="EDD3B5"/>
          </a:solidFill>
          <a:ln>
            <a:solidFill>
              <a:srgbClr val="FF0000"/>
            </a:solidFill>
          </a:ln>
        </p:spPr>
        <p:txBody>
          <a:bodyPr wrap="square">
            <a:spAutoFit/>
          </a:bodyPr>
          <a:lstStyle/>
          <a:p>
            <a:pPr algn="just"/>
            <a:r>
              <a:rPr lang="es-ES" sz="1600" b="1" u="sng" dirty="0">
                <a:solidFill>
                  <a:srgbClr val="4C6F99"/>
                </a:solidFill>
                <a:latin typeface="+mn-lt"/>
              </a:rPr>
              <a:t>Sucesión internacional</a:t>
            </a:r>
            <a:endParaRPr lang="es-ES" sz="1600" b="1" i="0" u="sng" dirty="0">
              <a:solidFill>
                <a:srgbClr val="4C6F99"/>
              </a:solidFill>
              <a:effectLst/>
              <a:latin typeface="+mn-lt"/>
            </a:endParaRPr>
          </a:p>
          <a:p>
            <a:pPr algn="just"/>
            <a:r>
              <a:rPr lang="es-ES" sz="1600" b="1" u="sng" dirty="0">
                <a:solidFill>
                  <a:srgbClr val="222222"/>
                </a:solidFill>
                <a:latin typeface="+mn-lt"/>
              </a:rPr>
              <a:t>STS 28/abril/2014</a:t>
            </a:r>
            <a:r>
              <a:rPr lang="es-ES" sz="1600" dirty="0">
                <a:solidFill>
                  <a:srgbClr val="222222"/>
                </a:solidFill>
                <a:latin typeface="+mn-lt"/>
              </a:rPr>
              <a:t>: ley sucesoria – ley REM</a:t>
            </a:r>
          </a:p>
          <a:p>
            <a:pPr algn="just"/>
            <a:r>
              <a:rPr lang="es-ES" sz="1600" b="1" i="0" u="sng" dirty="0">
                <a:solidFill>
                  <a:srgbClr val="222222"/>
                </a:solidFill>
                <a:effectLst/>
                <a:latin typeface="+mn-lt"/>
              </a:rPr>
              <a:t>Reglamento UE 650/2012, 4 de julio: art. 23.2b </a:t>
            </a:r>
            <a:r>
              <a:rPr lang="es-ES" sz="1600" b="0" i="0" dirty="0">
                <a:solidFill>
                  <a:srgbClr val="222222"/>
                </a:solidFill>
                <a:effectLst/>
                <a:latin typeface="+mn-lt"/>
              </a:rPr>
              <a:t>(ámbito de ley aplicable)</a:t>
            </a:r>
          </a:p>
          <a:p>
            <a:pPr marL="285750" indent="-285750" algn="just">
              <a:buFont typeface="Wingdings" panose="05000000000000000000" pitchFamily="2" charset="2"/>
              <a:buChar char="q"/>
            </a:pPr>
            <a:r>
              <a:rPr lang="es-ES" sz="1600" b="0" i="0" dirty="0">
                <a:solidFill>
                  <a:srgbClr val="222222"/>
                </a:solidFill>
                <a:effectLst/>
                <a:latin typeface="open_sans_regular"/>
              </a:rPr>
              <a:t>la determinación de los beneficiarios, de sus partes alícuotas respectivas y de las obligaciones que pueda haberles impuesto el causante, así como la determinación de otros derechos sucesorios, incluidos los </a:t>
            </a:r>
            <a:r>
              <a:rPr lang="es-ES" sz="1600" b="0" i="0" u="sng" dirty="0">
                <a:solidFill>
                  <a:srgbClr val="222222"/>
                </a:solidFill>
                <a:effectLst/>
                <a:latin typeface="open_sans_regular"/>
              </a:rPr>
              <a:t>derechos sucesorios del cónyuge o la pareja supérstites</a:t>
            </a:r>
            <a:r>
              <a:rPr lang="es-ES" sz="1600" b="0" i="0" dirty="0">
                <a:solidFill>
                  <a:srgbClr val="222222"/>
                </a:solidFill>
                <a:effectLst/>
                <a:latin typeface="open_sans_regular"/>
              </a:rPr>
              <a:t>;</a:t>
            </a:r>
            <a:endParaRPr lang="es-ES" sz="1600" b="0" i="0" dirty="0">
              <a:solidFill>
                <a:srgbClr val="222222"/>
              </a:solidFill>
              <a:effectLst/>
              <a:latin typeface="+mn-lt"/>
            </a:endParaRPr>
          </a:p>
        </p:txBody>
      </p:sp>
      <p:sp>
        <p:nvSpPr>
          <p:cNvPr id="3" name="CuadroTexto 2">
            <a:extLst>
              <a:ext uri="{FF2B5EF4-FFF2-40B4-BE49-F238E27FC236}">
                <a16:creationId xmlns:a16="http://schemas.microsoft.com/office/drawing/2014/main" id="{2C796B1D-9763-969C-D48C-07F5E7F70ED0}"/>
              </a:ext>
            </a:extLst>
          </p:cNvPr>
          <p:cNvSpPr txBox="1"/>
          <p:nvPr/>
        </p:nvSpPr>
        <p:spPr>
          <a:xfrm>
            <a:off x="373945" y="1554047"/>
            <a:ext cx="8435517" cy="1077218"/>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192 Derecho de viudedad</a:t>
            </a:r>
          </a:p>
          <a:p>
            <a:pPr algn="just"/>
            <a:r>
              <a:rPr lang="es-ES" sz="1600" b="0" i="0" dirty="0">
                <a:solidFill>
                  <a:srgbClr val="222222"/>
                </a:solidFill>
                <a:effectLst/>
                <a:latin typeface="open_sans_regular"/>
              </a:rPr>
              <a:t>La </a:t>
            </a:r>
            <a:r>
              <a:rPr lang="es-ES" sz="1600" b="0" i="0" u="sng" dirty="0">
                <a:solidFill>
                  <a:srgbClr val="222222"/>
                </a:solidFill>
                <a:effectLst/>
                <a:latin typeface="open_sans_regular"/>
              </a:rPr>
              <a:t>celebración del matrimonio </a:t>
            </a:r>
            <a:r>
              <a:rPr lang="es-ES" sz="1600" b="0" i="0" dirty="0">
                <a:solidFill>
                  <a:srgbClr val="222222"/>
                </a:solidFill>
                <a:effectLst/>
                <a:latin typeface="open_sans_regular"/>
              </a:rPr>
              <a:t>atribuye a cada cónyuge el usufructo de viudedad sobre todos los bienes del que primero fallezca, con las consecuencias y la regulación contenidas en el Título V de este Libro.</a:t>
            </a:r>
          </a:p>
        </p:txBody>
      </p:sp>
      <p:sp>
        <p:nvSpPr>
          <p:cNvPr id="5" name="Rectangle 1">
            <a:extLst>
              <a:ext uri="{FF2B5EF4-FFF2-40B4-BE49-F238E27FC236}">
                <a16:creationId xmlns:a16="http://schemas.microsoft.com/office/drawing/2014/main" id="{91004FD2-8C3F-DD83-54F9-F96421E4E069}"/>
              </a:ext>
            </a:extLst>
          </p:cNvPr>
          <p:cNvSpPr>
            <a:spLocks noChangeArrowheads="1"/>
          </p:cNvSpPr>
          <p:nvPr/>
        </p:nvSpPr>
        <p:spPr bwMode="auto">
          <a:xfrm>
            <a:off x="373946" y="2836307"/>
            <a:ext cx="8435516" cy="1323439"/>
          </a:xfrm>
          <a:prstGeom prst="rect">
            <a:avLst/>
          </a:prstGeom>
          <a:solidFill>
            <a:srgbClr val="FFFFFF"/>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1600" b="1" i="0" u="sng" strike="noStrike" cap="none" normalizeH="0" baseline="0" dirty="0">
                <a:ln>
                  <a:noFill/>
                </a:ln>
                <a:solidFill>
                  <a:srgbClr val="4C6F99"/>
                </a:solidFill>
                <a:effectLst/>
                <a:latin typeface="open_sans_regular"/>
              </a:rPr>
              <a:t>Artículo 271 Origen</a:t>
            </a:r>
            <a:endParaRPr kumimoji="0" lang="es-ES" altLang="es-ES" sz="1600" b="0" i="0" u="sng"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1600" b="1" i="0" u="none" strike="noStrike" cap="none" normalizeH="0" baseline="0" dirty="0">
                <a:ln>
                  <a:noFill/>
                </a:ln>
                <a:solidFill>
                  <a:srgbClr val="222222"/>
                </a:solidFill>
                <a:effectLst/>
                <a:latin typeface="open_sans_regular"/>
              </a:rPr>
              <a:t>1.</a:t>
            </a:r>
            <a:r>
              <a:rPr kumimoji="0" lang="es-ES" altLang="es-ES" sz="1600" b="0" i="0" u="none" strike="noStrike" cap="none" normalizeH="0" baseline="0" dirty="0">
                <a:ln>
                  <a:noFill/>
                </a:ln>
                <a:solidFill>
                  <a:srgbClr val="222222"/>
                </a:solidFill>
                <a:effectLst/>
                <a:latin typeface="open_sans_regular"/>
              </a:rPr>
              <a:t> La </a:t>
            </a:r>
            <a:r>
              <a:rPr kumimoji="0" lang="es-ES" altLang="es-ES" sz="1600" b="0" i="0" u="sng" strike="noStrike" cap="none" normalizeH="0" baseline="0" dirty="0">
                <a:ln>
                  <a:noFill/>
                </a:ln>
                <a:solidFill>
                  <a:srgbClr val="222222"/>
                </a:solidFill>
                <a:effectLst/>
                <a:latin typeface="open_sans_regular"/>
              </a:rPr>
              <a:t>celebración del matrimonio </a:t>
            </a:r>
            <a:r>
              <a:rPr kumimoji="0" lang="es-ES" altLang="es-ES" sz="1600" b="0" i="0" u="none" strike="noStrike" cap="none" normalizeH="0" baseline="0" dirty="0">
                <a:ln>
                  <a:noFill/>
                </a:ln>
                <a:solidFill>
                  <a:srgbClr val="222222"/>
                </a:solidFill>
                <a:effectLst/>
                <a:latin typeface="open_sans_regular"/>
              </a:rPr>
              <a:t>atribuye a cada cónyuge el usufructo de viudedad sobre todos los bienes del que primero fallezca.</a:t>
            </a:r>
            <a:endParaRPr kumimoji="0" lang="es-ES" altLang="es-ES"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1600" b="1" i="0" u="none" strike="noStrike" cap="none" normalizeH="0" baseline="0" dirty="0">
                <a:ln>
                  <a:noFill/>
                </a:ln>
                <a:solidFill>
                  <a:srgbClr val="222222"/>
                </a:solidFill>
                <a:effectLst/>
                <a:latin typeface="open_sans_regular"/>
              </a:rPr>
              <a:t>2.</a:t>
            </a:r>
            <a:r>
              <a:rPr kumimoji="0" lang="es-ES" altLang="es-ES" sz="1600" b="0" i="0" u="none" strike="noStrike" cap="none" normalizeH="0" baseline="0" dirty="0">
                <a:ln>
                  <a:noFill/>
                </a:ln>
                <a:solidFill>
                  <a:srgbClr val="222222"/>
                </a:solidFill>
                <a:effectLst/>
                <a:latin typeface="open_sans_regular"/>
              </a:rPr>
              <a:t> Durante el matrimonio el derecho de viudedad se manifiesta como </a:t>
            </a:r>
            <a:r>
              <a:rPr kumimoji="0" lang="es-ES" altLang="es-ES" sz="1600" b="0" i="0" u="sng" strike="noStrike" cap="none" normalizeH="0" baseline="0" dirty="0">
                <a:ln>
                  <a:noFill/>
                </a:ln>
                <a:solidFill>
                  <a:srgbClr val="222222"/>
                </a:solidFill>
                <a:effectLst/>
                <a:latin typeface="open_sans_regular"/>
              </a:rPr>
              <a:t>derecho expectante</a:t>
            </a:r>
            <a:r>
              <a:rPr kumimoji="0" lang="es-ES" altLang="es-ES" sz="1600" b="0" i="0" u="none" strike="noStrike" cap="none" normalizeH="0" baseline="0" dirty="0">
                <a:ln>
                  <a:noFill/>
                </a:ln>
                <a:solidFill>
                  <a:srgbClr val="222222"/>
                </a:solidFill>
                <a:effectLst/>
                <a:latin typeface="open_sans_regular"/>
              </a:rPr>
              <a:t>.</a:t>
            </a:r>
            <a:endParaRPr kumimoji="0" lang="es-ES" altLang="es-ES"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1600" b="1" i="0" u="none" strike="noStrike" cap="none" normalizeH="0" baseline="0" dirty="0">
                <a:ln>
                  <a:noFill/>
                </a:ln>
                <a:solidFill>
                  <a:srgbClr val="222222"/>
                </a:solidFill>
                <a:effectLst/>
                <a:latin typeface="open_sans_regular"/>
              </a:rPr>
              <a:t>3.</a:t>
            </a:r>
            <a:r>
              <a:rPr kumimoji="0" lang="es-ES" altLang="es-ES" sz="1600" b="0" i="0" u="none" strike="noStrike" cap="none" normalizeH="0" baseline="0" dirty="0">
                <a:ln>
                  <a:noFill/>
                </a:ln>
                <a:solidFill>
                  <a:srgbClr val="222222"/>
                </a:solidFill>
                <a:effectLst/>
                <a:latin typeface="open_sans_regular"/>
              </a:rPr>
              <a:t> El derecho de viudedad es compatible con </a:t>
            </a:r>
            <a:r>
              <a:rPr kumimoji="0" lang="es-ES" altLang="es-ES" sz="1600" b="0" i="0" u="sng" strike="noStrike" cap="none" normalizeH="0" baseline="0" dirty="0">
                <a:ln>
                  <a:noFill/>
                </a:ln>
                <a:solidFill>
                  <a:srgbClr val="222222"/>
                </a:solidFill>
                <a:effectLst/>
                <a:latin typeface="open_sans_regular"/>
              </a:rPr>
              <a:t>cualquier régimen económico matrimonial</a:t>
            </a:r>
            <a:r>
              <a:rPr kumimoji="0" lang="es-ES" altLang="es-ES" sz="1600" b="0" i="0" u="none" strike="noStrike" cap="none" normalizeH="0" baseline="0" dirty="0">
                <a:ln>
                  <a:noFill/>
                </a:ln>
                <a:solidFill>
                  <a:srgbClr val="222222"/>
                </a:solidFill>
                <a:effectLst/>
                <a:latin typeface="open_sans_regular"/>
              </a:rPr>
              <a:t>.</a:t>
            </a:r>
            <a:endParaRPr kumimoji="0" lang="es-ES" altLang="es-ES" sz="1600" b="0" i="0" u="none" strike="noStrike" cap="none" normalizeH="0" baseline="0" dirty="0">
              <a:ln>
                <a:noFill/>
              </a:ln>
              <a:solidFill>
                <a:schemeClr val="tx1"/>
              </a:solidFill>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2. DISPOSICIONES GENERALES</a:t>
            </a:r>
          </a:p>
        </p:txBody>
      </p:sp>
      <p:sp>
        <p:nvSpPr>
          <p:cNvPr id="6" name="1 Marcador de texto"/>
          <p:cNvSpPr txBox="1">
            <a:spLocks noGrp="1"/>
          </p:cNvSpPr>
          <p:nvPr>
            <p:ph type="body" sz="quarter" idx="10"/>
          </p:nvPr>
        </p:nvSpPr>
        <p:spPr bwMode="auto">
          <a:xfrm>
            <a:off x="202835" y="1026070"/>
            <a:ext cx="2529214"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_tradnl" sz="1800" b="1" i="0" u="none" strike="noStrike" kern="1200" cap="none" spc="0" normalizeH="0" baseline="0" dirty="0">
                <a:ln>
                  <a:noFill/>
                </a:ln>
                <a:solidFill>
                  <a:schemeClr val="tx1"/>
                </a:solidFill>
                <a:effectLst/>
                <a:uLnTx/>
                <a:uFillTx/>
                <a:latin typeface="+mn-lt"/>
                <a:ea typeface="+mn-ea"/>
                <a:cs typeface="+mn-cs"/>
              </a:rPr>
              <a:t>ÁMBITO DE APLICACIÓN</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CuadroTexto 2">
            <a:extLst>
              <a:ext uri="{FF2B5EF4-FFF2-40B4-BE49-F238E27FC236}">
                <a16:creationId xmlns:a16="http://schemas.microsoft.com/office/drawing/2014/main" id="{2C796B1D-9763-969C-D48C-07F5E7F70ED0}"/>
              </a:ext>
            </a:extLst>
          </p:cNvPr>
          <p:cNvSpPr txBox="1"/>
          <p:nvPr/>
        </p:nvSpPr>
        <p:spPr>
          <a:xfrm>
            <a:off x="373945" y="1554047"/>
            <a:ext cx="8435517" cy="584775"/>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a:t>
            </a:r>
            <a:r>
              <a:rPr lang="es-ES" sz="1600" b="1" u="sng" dirty="0">
                <a:solidFill>
                  <a:srgbClr val="4C6F99"/>
                </a:solidFill>
                <a:latin typeface="open_sans_regular"/>
              </a:rPr>
              <a:t>274 Renuncia</a:t>
            </a:r>
            <a:endParaRPr lang="es-ES" sz="1600" b="1" i="0" u="sng" dirty="0">
              <a:solidFill>
                <a:srgbClr val="4C6F99"/>
              </a:solidFill>
              <a:effectLst/>
              <a:latin typeface="open_sans_regular"/>
            </a:endParaRPr>
          </a:p>
          <a:p>
            <a:pPr algn="just"/>
            <a:r>
              <a:rPr lang="es-ES" sz="1600" dirty="0">
                <a:solidFill>
                  <a:srgbClr val="222222"/>
                </a:solidFill>
                <a:latin typeface="open_sans_regular"/>
              </a:rPr>
              <a:t>Escritura pública (total o parcial, sólo uno de los cónyuges, sólo </a:t>
            </a:r>
            <a:r>
              <a:rPr lang="es-ES" sz="1600" dirty="0" err="1">
                <a:solidFill>
                  <a:srgbClr val="222222"/>
                </a:solidFill>
                <a:latin typeface="open_sans_regular"/>
              </a:rPr>
              <a:t>dº</a:t>
            </a:r>
            <a:r>
              <a:rPr lang="es-ES" sz="1600" dirty="0">
                <a:solidFill>
                  <a:srgbClr val="222222"/>
                </a:solidFill>
                <a:latin typeface="open_sans_regular"/>
              </a:rPr>
              <a:t> expectante…)</a:t>
            </a:r>
            <a:endParaRPr lang="es-ES" sz="1600" b="0" i="0" dirty="0">
              <a:solidFill>
                <a:srgbClr val="222222"/>
              </a:solidFill>
              <a:effectLst/>
              <a:latin typeface="open_sans_regular"/>
            </a:endParaRPr>
          </a:p>
        </p:txBody>
      </p:sp>
      <p:sp>
        <p:nvSpPr>
          <p:cNvPr id="2" name="CuadroTexto 1">
            <a:extLst>
              <a:ext uri="{FF2B5EF4-FFF2-40B4-BE49-F238E27FC236}">
                <a16:creationId xmlns:a16="http://schemas.microsoft.com/office/drawing/2014/main" id="{0299DFF3-102A-08CE-AEDB-966F447DAC14}"/>
              </a:ext>
            </a:extLst>
          </p:cNvPr>
          <p:cNvSpPr txBox="1"/>
          <p:nvPr/>
        </p:nvSpPr>
        <p:spPr>
          <a:xfrm>
            <a:off x="381380" y="2353219"/>
            <a:ext cx="8435517" cy="1077218"/>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a:t>
            </a:r>
            <a:r>
              <a:rPr lang="es-ES" sz="1600" b="1" u="sng" dirty="0">
                <a:solidFill>
                  <a:srgbClr val="4C6F99"/>
                </a:solidFill>
                <a:latin typeface="open_sans_regular"/>
              </a:rPr>
              <a:t>275 Privación</a:t>
            </a:r>
            <a:endParaRPr lang="es-ES" sz="1600" b="1" i="0" u="sng" dirty="0">
              <a:solidFill>
                <a:srgbClr val="4C6F99"/>
              </a:solidFill>
              <a:effectLst/>
              <a:latin typeface="open_sans_regular"/>
            </a:endParaRPr>
          </a:p>
          <a:p>
            <a:pPr marL="285750" indent="-285750" algn="just">
              <a:buFont typeface="Wingdings" panose="05000000000000000000" pitchFamily="2" charset="2"/>
              <a:buChar char="§"/>
            </a:pPr>
            <a:r>
              <a:rPr lang="es-ES" sz="1600" dirty="0">
                <a:solidFill>
                  <a:srgbClr val="222222"/>
                </a:solidFill>
                <a:latin typeface="open_sans_regular"/>
              </a:rPr>
              <a:t>Testamento</a:t>
            </a:r>
          </a:p>
          <a:p>
            <a:pPr marL="285750" indent="-285750" algn="just">
              <a:buFont typeface="Wingdings" panose="05000000000000000000" pitchFamily="2" charset="2"/>
              <a:buChar char="§"/>
            </a:pPr>
            <a:r>
              <a:rPr lang="es-ES" sz="1600" dirty="0">
                <a:solidFill>
                  <a:srgbClr val="222222"/>
                </a:solidFill>
                <a:latin typeface="open_sans_regular"/>
              </a:rPr>
              <a:t>Causas de desheredación (art. 510)</a:t>
            </a:r>
          </a:p>
          <a:p>
            <a:pPr marL="285750" indent="-285750" algn="just">
              <a:buFont typeface="Wingdings" panose="05000000000000000000" pitchFamily="2" charset="2"/>
              <a:buChar char="§"/>
            </a:pPr>
            <a:r>
              <a:rPr lang="es-ES" sz="1600" dirty="0">
                <a:solidFill>
                  <a:srgbClr val="222222"/>
                </a:solidFill>
                <a:latin typeface="open_sans_regular"/>
              </a:rPr>
              <a:t>Prueba</a:t>
            </a:r>
          </a:p>
        </p:txBody>
      </p:sp>
      <p:sp>
        <p:nvSpPr>
          <p:cNvPr id="7" name="CuadroTexto 6">
            <a:extLst>
              <a:ext uri="{FF2B5EF4-FFF2-40B4-BE49-F238E27FC236}">
                <a16:creationId xmlns:a16="http://schemas.microsoft.com/office/drawing/2014/main" id="{78C995F9-E75A-774A-FBE6-A0BC7391E5BE}"/>
              </a:ext>
            </a:extLst>
          </p:cNvPr>
          <p:cNvSpPr txBox="1"/>
          <p:nvPr/>
        </p:nvSpPr>
        <p:spPr>
          <a:xfrm>
            <a:off x="373944" y="3657807"/>
            <a:ext cx="8435517" cy="1077218"/>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a:t>
            </a:r>
            <a:r>
              <a:rPr lang="es-ES" sz="1600" b="1" u="sng" dirty="0">
                <a:solidFill>
                  <a:srgbClr val="4C6F99"/>
                </a:solidFill>
                <a:latin typeface="open_sans_regular"/>
              </a:rPr>
              <a:t>276 Extinción</a:t>
            </a:r>
            <a:endParaRPr lang="es-ES" sz="1600" b="1" i="0" u="sng" dirty="0">
              <a:solidFill>
                <a:srgbClr val="4C6F99"/>
              </a:solidFill>
              <a:effectLst/>
              <a:latin typeface="open_sans_regular"/>
            </a:endParaRPr>
          </a:p>
          <a:p>
            <a:pPr marL="342900" indent="-342900" algn="just">
              <a:buFont typeface="+mj-lt"/>
              <a:buAutoNum type="arabicParenR"/>
            </a:pPr>
            <a:r>
              <a:rPr lang="es-ES" sz="1600" b="0" i="0" dirty="0">
                <a:solidFill>
                  <a:srgbClr val="222222"/>
                </a:solidFill>
                <a:effectLst/>
                <a:latin typeface="open_sans_regular"/>
              </a:rPr>
              <a:t>Disolución del matri</a:t>
            </a:r>
            <a:r>
              <a:rPr lang="es-ES" sz="1600" dirty="0">
                <a:solidFill>
                  <a:srgbClr val="222222"/>
                </a:solidFill>
                <a:latin typeface="open_sans_regular"/>
              </a:rPr>
              <a:t>monio (no muerte) y declaración de nulidad</a:t>
            </a:r>
          </a:p>
          <a:p>
            <a:pPr marL="342900" indent="-342900" algn="just">
              <a:buFont typeface="+mj-lt"/>
              <a:buAutoNum type="arabicParenR"/>
            </a:pPr>
            <a:r>
              <a:rPr lang="es-ES" sz="1600" b="0" i="0" dirty="0">
                <a:solidFill>
                  <a:srgbClr val="222222"/>
                </a:solidFill>
                <a:effectLst/>
                <a:latin typeface="open_sans_regular"/>
              </a:rPr>
              <a:t>Admisión a trámite de demanda de nulidad, divorcio, separación matrimonial</a:t>
            </a:r>
          </a:p>
          <a:p>
            <a:pPr marL="342900" indent="-342900" algn="just">
              <a:buFont typeface="+mj-lt"/>
              <a:buAutoNum type="arabicParenR"/>
            </a:pPr>
            <a:r>
              <a:rPr lang="es-ES" sz="1600" b="0" i="0" dirty="0">
                <a:solidFill>
                  <a:srgbClr val="222222"/>
                </a:solidFill>
                <a:effectLst/>
                <a:latin typeface="open_sans_regular"/>
              </a:rPr>
              <a:t>Viudo supérstite incurso en causas de indignidad sucesoria (art. 328)</a:t>
            </a:r>
          </a:p>
        </p:txBody>
      </p:sp>
      <p:sp>
        <p:nvSpPr>
          <p:cNvPr id="8" name="CuadroTexto 7">
            <a:extLst>
              <a:ext uri="{FF2B5EF4-FFF2-40B4-BE49-F238E27FC236}">
                <a16:creationId xmlns:a16="http://schemas.microsoft.com/office/drawing/2014/main" id="{E4D6AFB4-27B6-DA34-3012-4B53B3907B46}"/>
              </a:ext>
            </a:extLst>
          </p:cNvPr>
          <p:cNvSpPr txBox="1"/>
          <p:nvPr/>
        </p:nvSpPr>
        <p:spPr>
          <a:xfrm>
            <a:off x="381380" y="4951248"/>
            <a:ext cx="8435517" cy="830997"/>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a:t>
            </a:r>
            <a:r>
              <a:rPr lang="es-ES" sz="1600" b="1" u="sng" dirty="0">
                <a:solidFill>
                  <a:srgbClr val="4C6F99"/>
                </a:solidFill>
                <a:latin typeface="open_sans_regular"/>
              </a:rPr>
              <a:t>277 Limitaciones</a:t>
            </a:r>
            <a:endParaRPr lang="es-ES" sz="1600" b="1" i="0" u="sng" dirty="0">
              <a:solidFill>
                <a:srgbClr val="4C6F99"/>
              </a:solidFill>
              <a:effectLst/>
              <a:latin typeface="open_sans_regular"/>
            </a:endParaRPr>
          </a:p>
          <a:p>
            <a:pPr marL="342900" indent="-342900" algn="just">
              <a:buAutoNum type="arabicParenR"/>
            </a:pPr>
            <a:r>
              <a:rPr lang="es-ES" sz="1600" dirty="0">
                <a:solidFill>
                  <a:srgbClr val="222222"/>
                </a:solidFill>
                <a:latin typeface="open_sans_regular"/>
              </a:rPr>
              <a:t>Bienes recibidos a título gratuito con prohibición de viudedad</a:t>
            </a:r>
          </a:p>
          <a:p>
            <a:pPr marL="342900" indent="-342900" algn="just">
              <a:buAutoNum type="arabicParenR"/>
            </a:pPr>
            <a:r>
              <a:rPr lang="es-ES" sz="1600" dirty="0">
                <a:solidFill>
                  <a:srgbClr val="222222"/>
                </a:solidFill>
                <a:latin typeface="open_sans_regular"/>
              </a:rPr>
              <a:t>Sustitución fideicomisaria</a:t>
            </a:r>
            <a:endParaRPr lang="es-ES" sz="1600" b="0" i="0" dirty="0">
              <a:solidFill>
                <a:srgbClr val="222222"/>
              </a:solidFill>
              <a:effectLst/>
              <a:latin typeface="open_sans_regular"/>
            </a:endParaRPr>
          </a:p>
        </p:txBody>
      </p:sp>
      <p:sp>
        <p:nvSpPr>
          <p:cNvPr id="9" name="CuadroTexto 8">
            <a:extLst>
              <a:ext uri="{FF2B5EF4-FFF2-40B4-BE49-F238E27FC236}">
                <a16:creationId xmlns:a16="http://schemas.microsoft.com/office/drawing/2014/main" id="{31A76FB1-F4D3-595B-229A-C7DB3501984A}"/>
              </a:ext>
            </a:extLst>
          </p:cNvPr>
          <p:cNvSpPr txBox="1"/>
          <p:nvPr/>
        </p:nvSpPr>
        <p:spPr>
          <a:xfrm>
            <a:off x="381380" y="5954751"/>
            <a:ext cx="8435517" cy="338554"/>
          </a:xfrm>
          <a:prstGeom prst="rect">
            <a:avLst/>
          </a:prstGeom>
          <a:noFill/>
          <a:ln>
            <a:solidFill>
              <a:srgbClr val="FF0000"/>
            </a:solidFill>
          </a:ln>
        </p:spPr>
        <p:txBody>
          <a:bodyPr wrap="square">
            <a:spAutoFit/>
          </a:bodyPr>
          <a:lstStyle/>
          <a:p>
            <a:pPr algn="just"/>
            <a:r>
              <a:rPr lang="es-ES" sz="1600" b="1" i="0" u="sng" dirty="0">
                <a:solidFill>
                  <a:srgbClr val="4C6F99"/>
                </a:solidFill>
                <a:effectLst/>
                <a:latin typeface="open_sans_regular"/>
              </a:rPr>
              <a:t>Artículo </a:t>
            </a:r>
            <a:r>
              <a:rPr lang="es-ES" sz="1600" b="1" u="sng" dirty="0">
                <a:solidFill>
                  <a:srgbClr val="4C6F99"/>
                </a:solidFill>
                <a:latin typeface="open_sans_regular"/>
              </a:rPr>
              <a:t>278 Derecho de transmisión y consorcio foral</a:t>
            </a:r>
            <a:endParaRPr lang="es-ES" sz="1600" b="1" i="0" u="sng" dirty="0">
              <a:solidFill>
                <a:srgbClr val="4C6F99"/>
              </a:solidFill>
              <a:effectLst/>
              <a:latin typeface="open_sans_regular"/>
            </a:endParaRPr>
          </a:p>
        </p:txBody>
      </p:sp>
    </p:spTree>
    <p:extLst>
      <p:ext uri="{BB962C8B-B14F-4D97-AF65-F5344CB8AC3E}">
        <p14:creationId xmlns:p14="http://schemas.microsoft.com/office/powerpoint/2010/main" val="2884098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p:txBody>
          <a:bodyPr/>
          <a:lstStyle/>
          <a:p>
            <a:r>
              <a:rPr lang="en-US" dirty="0"/>
              <a:t>DERECHO EXPECTANTE</a:t>
            </a:r>
          </a:p>
        </p:txBody>
      </p:sp>
      <p:sp>
        <p:nvSpPr>
          <p:cNvPr id="3" name="2 Subtítulo"/>
          <p:cNvSpPr txBox="1">
            <a:spLocks/>
          </p:cNvSpPr>
          <p:nvPr/>
        </p:nvSpPr>
        <p:spPr bwMode="auto">
          <a:xfrm>
            <a:off x="3492499" y="2618509"/>
            <a:ext cx="5148157" cy="348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0" indent="0" algn="r" rtl="0" eaLnBrk="1" fontAlgn="base" hangingPunct="1">
              <a:spcBef>
                <a:spcPct val="20000"/>
              </a:spcBef>
              <a:spcAft>
                <a:spcPct val="0"/>
              </a:spcAft>
              <a:buFont typeface="Arial" charset="0"/>
              <a:buNone/>
              <a:defRPr sz="2400" b="1" kern="1200" baseline="0">
                <a:solidFill>
                  <a:schemeClr val="bg1"/>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ES_tradnl" sz="28700" dirty="0">
                <a:solidFill>
                  <a:schemeClr val="bg1">
                    <a:lumMod val="85000"/>
                  </a:schemeClr>
                </a:solidFill>
              </a:rPr>
              <a:t>3</a:t>
            </a:r>
            <a:endParaRPr lang="es-ES_tradnl" sz="9600" dirty="0">
              <a:solidFill>
                <a:schemeClr val="bg1">
                  <a:lumMod val="85000"/>
                </a:schemeClr>
              </a:solidFill>
            </a:endParaRPr>
          </a:p>
        </p:txBody>
      </p:sp>
    </p:spTree>
    <p:extLst>
      <p:ext uri="{BB962C8B-B14F-4D97-AF65-F5344CB8AC3E}">
        <p14:creationId xmlns:p14="http://schemas.microsoft.com/office/powerpoint/2010/main" val="2697390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3. DERECHO EXPECTANTE</a:t>
            </a:r>
          </a:p>
        </p:txBody>
      </p:sp>
      <p:sp>
        <p:nvSpPr>
          <p:cNvPr id="7" name="1 Marcador de texto"/>
          <p:cNvSpPr txBox="1">
            <a:spLocks/>
          </p:cNvSpPr>
          <p:nvPr/>
        </p:nvSpPr>
        <p:spPr bwMode="auto">
          <a:xfrm>
            <a:off x="190342" y="955617"/>
            <a:ext cx="4608944"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s-ES_tradnl" b="1" noProof="0" dirty="0">
                <a:solidFill>
                  <a:schemeClr val="tx1"/>
                </a:solidFill>
              </a:rPr>
              <a:t>DISPOSICIÓN DE BIENES INMUEBLES (art. 280)</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CuadroTexto 7">
            <a:extLst>
              <a:ext uri="{FF2B5EF4-FFF2-40B4-BE49-F238E27FC236}">
                <a16:creationId xmlns:a16="http://schemas.microsoft.com/office/drawing/2014/main" id="{9FE226E4-CF4E-BDB7-AD47-F0742E549B7B}"/>
              </a:ext>
            </a:extLst>
          </p:cNvPr>
          <p:cNvSpPr txBox="1"/>
          <p:nvPr/>
        </p:nvSpPr>
        <p:spPr>
          <a:xfrm>
            <a:off x="190343" y="1634929"/>
            <a:ext cx="8686028" cy="5047536"/>
          </a:xfrm>
          <a:prstGeom prst="rect">
            <a:avLst/>
          </a:prstGeom>
          <a:noFill/>
          <a:ln>
            <a:solidFill>
              <a:srgbClr val="FF0000"/>
            </a:solidFill>
          </a:ln>
        </p:spPr>
        <p:txBody>
          <a:bodyPr wrap="square">
            <a:spAutoFit/>
          </a:bodyPr>
          <a:lstStyle/>
          <a:p>
            <a:pPr algn="just"/>
            <a:r>
              <a:rPr lang="es-ES" sz="1400" dirty="0"/>
              <a:t>1. </a:t>
            </a:r>
            <a:r>
              <a:rPr lang="es-ES" sz="1400" b="1" u="sng" dirty="0"/>
              <a:t>El derecho expectante de viudedad sobre los bienes inmuebles por naturaleza y las empresas o explotaciones económicas no se extingue por su enajenación</a:t>
            </a:r>
            <a:r>
              <a:rPr lang="es-ES" sz="1400" dirty="0"/>
              <a:t>, </a:t>
            </a:r>
            <a:r>
              <a:rPr lang="es-ES" sz="1400" u="sng" dirty="0"/>
              <a:t>salvo en los siguientes supuestos</a:t>
            </a:r>
            <a:r>
              <a:rPr lang="es-ES" sz="1400" dirty="0"/>
              <a:t>:</a:t>
            </a:r>
          </a:p>
          <a:p>
            <a:pPr algn="just"/>
            <a:r>
              <a:rPr lang="es-ES" sz="1400" dirty="0"/>
              <a:t>a) Renuncia expresa, que requiere para su validez escritura pública, a menos que se otorgue en el mismo acto por el que válidamente se enajena el bien.</a:t>
            </a:r>
          </a:p>
          <a:p>
            <a:pPr algn="just"/>
            <a:r>
              <a:rPr lang="es-ES" sz="1400" dirty="0"/>
              <a:t>b) Enajenación válida de un bien consorcial.</a:t>
            </a:r>
          </a:p>
          <a:p>
            <a:pPr algn="just"/>
            <a:r>
              <a:rPr lang="es-ES" sz="1400" dirty="0"/>
              <a:t>c) Enajenación de bienes privativos de uno de los cónyuges incluidos en el tráfico habitual de su profesión o negocio. Para probar en el tráfico que un acto está incluido en el giro habitual del que lo realiza, bastará que así resulte de la aseveración del Notario de que le consta por notoriedad.</a:t>
            </a:r>
          </a:p>
          <a:p>
            <a:pPr algn="just"/>
            <a:r>
              <a:rPr lang="es-ES" sz="1400" dirty="0"/>
              <a:t>d) Partición y división de bienes, incluso con exceso de adjudicación, respecto de aquellos que no se adjudiquen al cónyuge.</a:t>
            </a:r>
          </a:p>
          <a:p>
            <a:pPr algn="just"/>
            <a:r>
              <a:rPr lang="es-ES" sz="1400" dirty="0"/>
              <a:t>e) Enajenación de bienes por el cónyuge del declarado ausente.</a:t>
            </a:r>
          </a:p>
          <a:p>
            <a:pPr algn="just"/>
            <a:r>
              <a:rPr lang="es-ES" sz="1400" dirty="0"/>
              <a:t>f) Expropiación o reemplazo por otros en virtud de procedimiento administrativo.</a:t>
            </a:r>
          </a:p>
          <a:p>
            <a:pPr algn="just"/>
            <a:endParaRPr lang="es-ES" sz="1400" dirty="0"/>
          </a:p>
          <a:p>
            <a:pPr algn="just"/>
            <a:r>
              <a:rPr lang="es-ES" sz="1400" dirty="0"/>
              <a:t>2. </a:t>
            </a:r>
            <a:r>
              <a:rPr lang="es-ES" sz="1400" b="1" u="sng" dirty="0"/>
              <a:t>Salvo reserva expresa</a:t>
            </a:r>
            <a:r>
              <a:rPr lang="es-ES" sz="1400" dirty="0"/>
              <a:t>, en toda enajenación en que hayan concurrido ambos cónyuges se extinguirá el derecho expectante de viudedad.</a:t>
            </a:r>
          </a:p>
          <a:p>
            <a:pPr algn="just"/>
            <a:endParaRPr lang="es-ES" sz="1400" dirty="0"/>
          </a:p>
          <a:p>
            <a:pPr algn="just"/>
            <a:r>
              <a:rPr lang="es-ES" sz="1400" dirty="0"/>
              <a:t>3. A petición de un cónyuge, el </a:t>
            </a:r>
            <a:r>
              <a:rPr lang="es-ES" sz="1400" b="1" u="sng" dirty="0"/>
              <a:t>Juez</a:t>
            </a:r>
            <a:r>
              <a:rPr lang="es-ES" sz="1400" dirty="0"/>
              <a:t> puede declarar extinguido el derecho expectante del otro sobre un bien, antes o después de su enajenación, en razón de las necesidades o intereses familiares.</a:t>
            </a:r>
          </a:p>
          <a:p>
            <a:pPr algn="just"/>
            <a:endParaRPr lang="es-ES" sz="1400" dirty="0"/>
          </a:p>
          <a:p>
            <a:pPr algn="just"/>
            <a:r>
              <a:rPr lang="es-ES" sz="1400" dirty="0"/>
              <a:t>4. También se extingue el derecho expectante cuando se </a:t>
            </a:r>
            <a:r>
              <a:rPr lang="es-ES" sz="1400" b="1" u="sng" dirty="0"/>
              <a:t>haya notificado fehacientemente al cónyuge la enajenación</a:t>
            </a:r>
            <a:r>
              <a:rPr lang="es-ES" sz="1400" dirty="0"/>
              <a:t>, con el requerimiento para que manifieste su voluntad de conservar o renunciar su derecho con las consecuencias legales que de ello se derivan, y hayan transcurrido </a:t>
            </a:r>
            <a:r>
              <a:rPr lang="es-ES" sz="1400" u="sng" dirty="0"/>
              <a:t>dos años desde dicha notificación sin que en el Registro de la Propiedad </a:t>
            </a:r>
            <a:r>
              <a:rPr lang="es-ES" sz="1400" dirty="0"/>
              <a:t>conste la voluntad del cónyuge de conservar el derecho expectante.</a:t>
            </a:r>
          </a:p>
        </p:txBody>
      </p:sp>
    </p:spTree>
    <p:extLst>
      <p:ext uri="{BB962C8B-B14F-4D97-AF65-F5344CB8AC3E}">
        <p14:creationId xmlns:p14="http://schemas.microsoft.com/office/powerpoint/2010/main" val="1640952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sz="quarter" idx="21"/>
          </p:nvPr>
        </p:nvSpPr>
        <p:spPr/>
        <p:txBody>
          <a:bodyPr/>
          <a:lstStyle/>
          <a:p>
            <a:r>
              <a:rPr lang="es-ES" dirty="0"/>
              <a:t>3. DERECHO EXPECTANTE</a:t>
            </a:r>
          </a:p>
        </p:txBody>
      </p:sp>
      <p:sp>
        <p:nvSpPr>
          <p:cNvPr id="6" name="1 Marcador de texto"/>
          <p:cNvSpPr txBox="1">
            <a:spLocks noGrp="1"/>
          </p:cNvSpPr>
          <p:nvPr>
            <p:ph type="body" sz="quarter" idx="10"/>
          </p:nvPr>
        </p:nvSpPr>
        <p:spPr bwMode="auto">
          <a:xfrm>
            <a:off x="325497" y="1104125"/>
            <a:ext cx="5640405" cy="369332"/>
          </a:xfrm>
          <a:prstGeom prst="rect">
            <a:avLst/>
          </a:prstGeom>
          <a:solidFill>
            <a:srgbClr val="FFFF00"/>
          </a:solidFill>
          <a:extLst>
            <a:ext uri="{91240B29-F687-4F45-9708-019B960494DF}">
              <a14:hiddenLine xmlns:a14="http://schemas.microsoft.com/office/drawing/2010/main" w="9525">
                <a:solidFill>
                  <a:srgbClr val="000000"/>
                </a:solidFill>
                <a:miter lim="800000"/>
                <a:headEnd/>
                <a:tailEnd/>
              </a14:hiddenLine>
            </a:ext>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s-ES_tradnl" noProof="0" dirty="0">
                <a:solidFill>
                  <a:schemeClr val="tx1"/>
                </a:solidFill>
              </a:rPr>
              <a:t>ENAJENACIÓN JUDICIAL DE BIENES INMUEBLES (ar</a:t>
            </a:r>
            <a:r>
              <a:rPr lang="es-ES_tradnl" dirty="0">
                <a:solidFill>
                  <a:schemeClr val="tx1"/>
                </a:solidFill>
              </a:rPr>
              <a:t>t. 281)</a:t>
            </a:r>
            <a:endParaRPr kumimoji="0" lang="es-ES_tradnl"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CuadroTexto 2">
            <a:extLst>
              <a:ext uri="{FF2B5EF4-FFF2-40B4-BE49-F238E27FC236}">
                <a16:creationId xmlns:a16="http://schemas.microsoft.com/office/drawing/2014/main" id="{594BA31F-1CEF-14AF-5068-419C583BEFE6}"/>
              </a:ext>
            </a:extLst>
          </p:cNvPr>
          <p:cNvSpPr txBox="1"/>
          <p:nvPr/>
        </p:nvSpPr>
        <p:spPr>
          <a:xfrm>
            <a:off x="423746" y="1652522"/>
            <a:ext cx="8296508" cy="2800767"/>
          </a:xfrm>
          <a:prstGeom prst="rect">
            <a:avLst/>
          </a:prstGeom>
          <a:noFill/>
          <a:ln>
            <a:solidFill>
              <a:srgbClr val="FF0000"/>
            </a:solidFill>
          </a:ln>
        </p:spPr>
        <p:txBody>
          <a:bodyPr wrap="square">
            <a:spAutoFit/>
          </a:bodyPr>
          <a:lstStyle/>
          <a:p>
            <a:pPr algn="just"/>
            <a:r>
              <a:rPr lang="es-ES" sz="1600" dirty="0"/>
              <a:t>1. </a:t>
            </a:r>
            <a:r>
              <a:rPr lang="es-ES" sz="1600" b="1" u="sng" dirty="0"/>
              <a:t>Se extingue </a:t>
            </a:r>
            <a:r>
              <a:rPr lang="es-ES" sz="1600" dirty="0"/>
              <a:t>el derecho expectante de viudedad en la enajenación judicial </a:t>
            </a:r>
            <a:r>
              <a:rPr lang="es-ES" sz="1600" u="sng" dirty="0"/>
              <a:t>por deudas </a:t>
            </a:r>
            <a:r>
              <a:rPr lang="es-ES" sz="1600" dirty="0"/>
              <a:t>contraídas por ambos cónyuges o por uno de ellos cuando sean de cargo o responsabilidad común, así como por deudas contraídas con anterioridad al matrimonio o por razón de sucesiones o donaciones.</a:t>
            </a:r>
          </a:p>
          <a:p>
            <a:pPr algn="just"/>
            <a:endParaRPr lang="es-ES" sz="1600" dirty="0"/>
          </a:p>
          <a:p>
            <a:pPr algn="just"/>
            <a:r>
              <a:rPr lang="es-ES" sz="1600" dirty="0"/>
              <a:t>2. También se extingue en la enajenación judicial por deudas contraídas por uno de los cónyuges si, </a:t>
            </a:r>
            <a:r>
              <a:rPr lang="es-ES" sz="1600" u="sng" dirty="0"/>
              <a:t>notificado el embargo del bien común o privativo al menos diez días hábiles antes de la celebración de la subasta al otro cónyuge</a:t>
            </a:r>
            <a:r>
              <a:rPr lang="es-ES" sz="1600" dirty="0"/>
              <a:t>, éste no manifiesta en el citado plazo su voluntad de conservarlo por no ser deudas de las enumeradas en el apartado anterior. Corresponde al acreedor probar que la deuda es de las enumeradas en el apartado 1, en los términos previstos en la Ley de enjuiciamiento civil para la ejecución en bienes gananciales.</a:t>
            </a:r>
          </a:p>
        </p:txBody>
      </p:sp>
      <p:sp>
        <p:nvSpPr>
          <p:cNvPr id="2" name="CuadroTexto 1">
            <a:extLst>
              <a:ext uri="{FF2B5EF4-FFF2-40B4-BE49-F238E27FC236}">
                <a16:creationId xmlns:a16="http://schemas.microsoft.com/office/drawing/2014/main" id="{FEE8B338-FB03-11A3-0F7D-06D8DF4686EE}"/>
              </a:ext>
            </a:extLst>
          </p:cNvPr>
          <p:cNvSpPr txBox="1"/>
          <p:nvPr/>
        </p:nvSpPr>
        <p:spPr>
          <a:xfrm>
            <a:off x="1605775" y="4780540"/>
            <a:ext cx="5932449" cy="1323439"/>
          </a:xfrm>
          <a:prstGeom prst="rect">
            <a:avLst/>
          </a:prstGeom>
          <a:solidFill>
            <a:srgbClr val="EDD3B5"/>
          </a:solidFill>
          <a:ln>
            <a:solidFill>
              <a:srgbClr val="FF0000"/>
            </a:solidFill>
          </a:ln>
        </p:spPr>
        <p:txBody>
          <a:bodyPr wrap="square">
            <a:spAutoFit/>
          </a:bodyPr>
          <a:lstStyle/>
          <a:p>
            <a:pPr algn="just"/>
            <a:r>
              <a:rPr lang="es-ES" sz="1600" b="1" dirty="0">
                <a:solidFill>
                  <a:srgbClr val="222222"/>
                </a:solidFill>
                <a:latin typeface="open_sans_regular"/>
              </a:rPr>
              <a:t>¿</a:t>
            </a:r>
            <a:r>
              <a:rPr lang="es-ES" sz="1600" b="1" u="sng" dirty="0">
                <a:solidFill>
                  <a:srgbClr val="222222"/>
                </a:solidFill>
                <a:latin typeface="open_sans_regular"/>
              </a:rPr>
              <a:t>Apremios administrativos</a:t>
            </a:r>
            <a:r>
              <a:rPr lang="es-ES" sz="1600" b="1" dirty="0">
                <a:solidFill>
                  <a:srgbClr val="222222"/>
                </a:solidFill>
                <a:latin typeface="open_sans_regular"/>
              </a:rPr>
              <a:t>?</a:t>
            </a:r>
          </a:p>
          <a:p>
            <a:pPr marL="285750" indent="-285750" algn="just">
              <a:buFont typeface="Wingdings" panose="05000000000000000000" pitchFamily="2" charset="2"/>
              <a:buChar char="§"/>
            </a:pPr>
            <a:r>
              <a:rPr lang="es-ES" sz="1600" dirty="0">
                <a:solidFill>
                  <a:srgbClr val="222222"/>
                </a:solidFill>
                <a:latin typeface="open_sans_regular"/>
              </a:rPr>
              <a:t>Art. 103 RGR TGSS: diligencia del embargo será notificada al cónyuge del deudor</a:t>
            </a:r>
          </a:p>
          <a:p>
            <a:pPr algn="just"/>
            <a:r>
              <a:rPr lang="es-ES" sz="1600" dirty="0">
                <a:solidFill>
                  <a:srgbClr val="222222"/>
                </a:solidFill>
                <a:latin typeface="open_sans_regular"/>
              </a:rPr>
              <a:t> </a:t>
            </a:r>
            <a:r>
              <a:rPr lang="es-ES" sz="1600" b="1" u="sng" dirty="0">
                <a:solidFill>
                  <a:srgbClr val="222222"/>
                </a:solidFill>
                <a:latin typeface="open_sans_regular"/>
              </a:rPr>
              <a:t>Carga de la prueba</a:t>
            </a:r>
            <a:r>
              <a:rPr lang="es-ES" sz="1600" b="1" dirty="0">
                <a:solidFill>
                  <a:srgbClr val="222222"/>
                </a:solidFill>
                <a:latin typeface="open_sans_regular"/>
              </a:rPr>
              <a:t> (art. 217 LEC)</a:t>
            </a:r>
            <a:endParaRPr lang="es-ES" sz="1600" dirty="0">
              <a:solidFill>
                <a:srgbClr val="222222"/>
              </a:solidFill>
              <a:latin typeface="open_sans_regular"/>
            </a:endParaRPr>
          </a:p>
          <a:p>
            <a:pPr marL="285750" indent="-285750" algn="just">
              <a:buFont typeface="Wingdings" panose="05000000000000000000" pitchFamily="2" charset="2"/>
              <a:buChar char="§"/>
            </a:pPr>
            <a:r>
              <a:rPr lang="es-ES" sz="1600" dirty="0">
                <a:solidFill>
                  <a:srgbClr val="222222"/>
                </a:solidFill>
                <a:latin typeface="open_sans_regular"/>
              </a:rPr>
              <a:t>Naturaleza de la deuda (acreedor – deudor)</a:t>
            </a:r>
          </a:p>
        </p:txBody>
      </p:sp>
    </p:spTree>
    <p:extLst>
      <p:ext uri="{BB962C8B-B14F-4D97-AF65-F5344CB8AC3E}">
        <p14:creationId xmlns:p14="http://schemas.microsoft.com/office/powerpoint/2010/main" val="2522445233"/>
      </p:ext>
    </p:extLst>
  </p:cSld>
  <p:clrMapOvr>
    <a:masterClrMapping/>
  </p:clrMapOvr>
</p:sld>
</file>

<file path=ppt/theme/theme1.xml><?xml version="1.0" encoding="utf-8"?>
<a:theme xmlns:a="http://schemas.openxmlformats.org/drawingml/2006/main" name="140909_Plantilla_ColegioR (1)">
  <a:themeElements>
    <a:clrScheme name="corpme 2014">
      <a:dk1>
        <a:srgbClr val="000000"/>
      </a:dk1>
      <a:lt1>
        <a:srgbClr val="FFFFFF"/>
      </a:lt1>
      <a:dk2>
        <a:srgbClr val="A1A8AE"/>
      </a:dk2>
      <a:lt2>
        <a:srgbClr val="D8D8D8"/>
      </a:lt2>
      <a:accent1>
        <a:srgbClr val="707372"/>
      </a:accent1>
      <a:accent2>
        <a:srgbClr val="AF1E2D"/>
      </a:accent2>
      <a:accent3>
        <a:srgbClr val="EDD3B5"/>
      </a:accent3>
      <a:accent4>
        <a:srgbClr val="FFEFD5"/>
      </a:accent4>
      <a:accent5>
        <a:srgbClr val="CFCCA3"/>
      </a:accent5>
      <a:accent6>
        <a:srgbClr val="FFC25F"/>
      </a:accent6>
      <a:hlink>
        <a:srgbClr val="AF1E2D"/>
      </a:hlink>
      <a:folHlink>
        <a:srgbClr val="AF1E2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140909_Plantilla_ColegioR (1)</Template>
  <TotalTime>126457</TotalTime>
  <Words>1073</Words>
  <Application>Microsoft Office PowerPoint</Application>
  <PresentationFormat>Presentación en pantalla (4:3)</PresentationFormat>
  <Paragraphs>135</Paragraphs>
  <Slides>16</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16</vt:i4>
      </vt:variant>
    </vt:vector>
  </HeadingPairs>
  <TitlesOfParts>
    <vt:vector size="24" baseType="lpstr">
      <vt:lpstr>-apple-system</vt:lpstr>
      <vt:lpstr>Arial</vt:lpstr>
      <vt:lpstr>book antiqua</vt:lpstr>
      <vt:lpstr>Calibri</vt:lpstr>
      <vt:lpstr>open_sans_regular</vt:lpstr>
      <vt:lpstr>Symbol</vt:lpstr>
      <vt:lpstr>Wingdings</vt:lpstr>
      <vt:lpstr>140909_Plantilla_ColegioR (1)</vt:lpstr>
      <vt:lpstr>VIUDEDAD FORAL ARAGONESA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Presentaciones corporativas</dc:title>
  <dc:creator>Miguel Angel</dc:creator>
  <cp:lastModifiedBy>usuario</cp:lastModifiedBy>
  <cp:revision>1863</cp:revision>
  <cp:lastPrinted>2014-05-28T11:29:56Z</cp:lastPrinted>
  <dcterms:created xsi:type="dcterms:W3CDTF">2018-04-25T21:54:29Z</dcterms:created>
  <dcterms:modified xsi:type="dcterms:W3CDTF">2023-03-22T11:26:00Z</dcterms:modified>
</cp:coreProperties>
</file>