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E25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3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7472-88FB-49C5-B933-2E0B5E749CB8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74CFA-89A4-4DE2-BFEA-D2290A4D76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5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F7F1-3AF6-4E6B-84F3-8A1F0AD2906F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439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12A9-1088-4544-9755-133A9336B494}" type="datetime1">
              <a:rPr lang="es-ES" smtClean="0"/>
              <a:t>20/04/2023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17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8589-ED90-4C72-A088-F5A3E84DA312}" type="datetime1">
              <a:rPr lang="es-ES" smtClean="0"/>
              <a:t>20/04/2023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83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48CB-D5FE-4538-8F34-AE143D9BCF80}" type="datetime1">
              <a:rPr lang="es-ES" smtClean="0"/>
              <a:t>20/04/2023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17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D5C0-C745-4747-AA22-B8BB399C3D7E}" type="datetime1">
              <a:rPr lang="es-ES" smtClean="0"/>
              <a:t>20/04/2023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71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87A-058B-44A2-AA90-3301302E6D18}" type="datetime1">
              <a:rPr lang="es-ES" smtClean="0"/>
              <a:t>20/04/2023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65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9359-BE24-44B3-840F-137546A4CBB8}" type="datetime1">
              <a:rPr lang="es-ES" smtClean="0"/>
              <a:t>20/04/2023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93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D6B3-2033-4C96-9DB5-D07DAAC21956}" type="datetime1">
              <a:rPr lang="es-ES" smtClean="0"/>
              <a:t>20/04/2023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23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B64D-E3BB-4F91-ADD5-9AEFC02C3698}" type="datetime1">
              <a:rPr lang="es-ES" smtClean="0"/>
              <a:t>20/04/2023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47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D4C3-9E3F-45B3-99B2-E0EF0D3F95B0}" type="datetime1">
              <a:rPr lang="es-ES" smtClean="0"/>
              <a:t>20/04/2023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2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35E7-9E2D-476E-99BC-3CEE8F42A269}" type="datetime1">
              <a:rPr lang="es-ES" smtClean="0"/>
              <a:t>20/04/2023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94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EB36-28DB-4BB5-A6EE-9D6F2F6356A3}" type="datetime1">
              <a:rPr lang="es-ES" smtClean="0"/>
              <a:t>20/04/2023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34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8D6B8-506A-41B3-966B-4585BA9E9048}" type="datetime1">
              <a:rPr lang="es-ES" smtClean="0"/>
              <a:t>20/04/2023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81F6E-A993-4858-A7F5-37B49D1D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97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efaidnbmnnnibpcajpcglclefindmkaj/https:/gidda.es/wp-content/uploads/2022/07/02-DERECHO-CIVIL-ARAGONES-texto.pdf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hyperlink" Target="https://gidda.es/" TargetMode="Externa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0.jpg"/><Relationship Id="rId7" Type="http://schemas.openxmlformats.org/officeDocument/2006/relationships/hyperlink" Target="https://www.boe.es/buscar/act.php?id=BOA-d-2011-90007&amp;p=20190404&amp;tn=1#a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oe.es/boe/dias/1978/11/17/pdfs/A26150-26150.pdf" TargetMode="External"/><Relationship Id="rId5" Type="http://schemas.openxmlformats.org/officeDocument/2006/relationships/hyperlink" Target="https://www.boe.es/buscar/act.php?id=BOE-A-1978-31229&amp;p=20110927&amp;tn=1#segunda" TargetMode="External"/><Relationship Id="rId10" Type="http://schemas.openxmlformats.org/officeDocument/2006/relationships/image" Target="../media/image13.jpg"/><Relationship Id="rId4" Type="http://schemas.openxmlformats.org/officeDocument/2006/relationships/hyperlink" Target="https://www.boe.es/buscar/act.php?id=BOE-A-1978-31229&amp;p=20110927&amp;tn=1#a12" TargetMode="External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A-d-2011-90007&amp;p=20210702&amp;tn=1#a5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oderjudicial.es/search/AN/openDocument/69f72a85ee0bf4b7/20110805" TargetMode="External"/><Relationship Id="rId4" Type="http://schemas.openxmlformats.org/officeDocument/2006/relationships/hyperlink" Target="https://www.boe.es/buscar/act.php?id=BOA-d-2011-90007&amp;p=20210702&amp;tn=1#a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derjudicial.es/search/AN/openDocument/740a0263e5716326/20090924" TargetMode="External"/><Relationship Id="rId7" Type="http://schemas.openxmlformats.org/officeDocument/2006/relationships/image" Target="../media/image18.jpg"/><Relationship Id="rId2" Type="http://schemas.openxmlformats.org/officeDocument/2006/relationships/hyperlink" Target="https://www.boe.es/buscar/act.php?id=BOA-d-2011-90007&amp;p=20190404&amp;tn=1#a6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1"/>
            <a:ext cx="6538275" cy="68500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119742"/>
            <a:ext cx="2690295" cy="1526903"/>
          </a:xfrm>
          <a:prstGeom prst="rect">
            <a:avLst/>
          </a:prstGeom>
        </p:spPr>
      </p:pic>
      <p:sp>
        <p:nvSpPr>
          <p:cNvPr id="5" name="Text Box 2052"/>
          <p:cNvSpPr txBox="1">
            <a:spLocks noChangeArrowheads="1"/>
          </p:cNvSpPr>
          <p:nvPr/>
        </p:nvSpPr>
        <p:spPr bwMode="auto">
          <a:xfrm>
            <a:off x="4092" y="6597651"/>
            <a:ext cx="900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_tradnl" sz="1000" dirty="0"/>
              <a:t>© Dra. </a:t>
            </a:r>
            <a:r>
              <a:rPr lang="es-ES_tradnl" altLang="es-ES_tradnl" sz="1000" dirty="0" err="1"/>
              <a:t>Bayod</a:t>
            </a:r>
            <a:endParaRPr lang="es-ES_tradnl" alt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17788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10</a:t>
            </a:fld>
            <a:endParaRPr lang="es-ES"/>
          </a:p>
        </p:txBody>
      </p:sp>
      <p:sp>
        <p:nvSpPr>
          <p:cNvPr id="4" name="Text Box 2052"/>
          <p:cNvSpPr txBox="1">
            <a:spLocks noChangeArrowheads="1"/>
          </p:cNvSpPr>
          <p:nvPr/>
        </p:nvSpPr>
        <p:spPr bwMode="auto">
          <a:xfrm>
            <a:off x="4092" y="6597651"/>
            <a:ext cx="900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_tradnl" sz="1000" dirty="0"/>
              <a:t>© Dra. </a:t>
            </a:r>
            <a:r>
              <a:rPr lang="es-ES_tradnl" altLang="es-ES_tradnl" sz="1000" dirty="0" err="1"/>
              <a:t>Bayod</a:t>
            </a:r>
            <a:endParaRPr lang="es-ES_tradnl" altLang="es-ES_tradnl" sz="1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88642" y="193183"/>
            <a:ext cx="1077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Derecho patrimonial</a:t>
            </a:r>
            <a:endParaRPr lang="es-ES" sz="2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09" y="2049130"/>
            <a:ext cx="2749296" cy="33404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/>
          <p:cNvSpPr txBox="1"/>
          <p:nvPr/>
        </p:nvSpPr>
        <p:spPr>
          <a:xfrm>
            <a:off x="450759" y="1287887"/>
            <a:ext cx="4962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i="1" dirty="0" smtClean="0"/>
              <a:t>Relaciones de vecindad</a:t>
            </a:r>
            <a:r>
              <a:rPr lang="es-ES" sz="20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Inmisión de ramas y raíces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Luces y vistas</a:t>
            </a:r>
            <a:endParaRPr lang="es-ES" sz="2000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6581104" y="1072583"/>
            <a:ext cx="0" cy="49160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62" y="1258593"/>
            <a:ext cx="2505075" cy="28884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CuadroTexto 11"/>
          <p:cNvSpPr txBox="1"/>
          <p:nvPr/>
        </p:nvSpPr>
        <p:spPr>
          <a:xfrm>
            <a:off x="8023537" y="4623515"/>
            <a:ext cx="3554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i="1" dirty="0" smtClean="0"/>
              <a:t>Derecho de abolorio</a:t>
            </a:r>
            <a:endParaRPr lang="es-ES" sz="2000" i="1" dirty="0"/>
          </a:p>
        </p:txBody>
      </p:sp>
    </p:spTree>
    <p:extLst>
      <p:ext uri="{BB962C8B-B14F-4D97-AF65-F5344CB8AC3E}">
        <p14:creationId xmlns:p14="http://schemas.microsoft.com/office/powerpoint/2010/main" val="32715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11</a:t>
            </a:fld>
            <a:endParaRPr lang="es-ES"/>
          </a:p>
        </p:txBody>
      </p:sp>
      <p:sp>
        <p:nvSpPr>
          <p:cNvPr id="5" name="Text Box 2052"/>
          <p:cNvSpPr txBox="1">
            <a:spLocks noChangeArrowheads="1"/>
          </p:cNvSpPr>
          <p:nvPr/>
        </p:nvSpPr>
        <p:spPr bwMode="auto">
          <a:xfrm>
            <a:off x="4092" y="6597651"/>
            <a:ext cx="900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_tradnl" sz="1000" dirty="0"/>
              <a:t>© Dra. </a:t>
            </a:r>
            <a:r>
              <a:rPr lang="es-ES_tradnl" altLang="es-ES_tradnl" sz="1000" dirty="0" err="1"/>
              <a:t>Bayod</a:t>
            </a:r>
            <a:endParaRPr lang="es-ES_tradnl" altLang="es-ES_tradnl" sz="1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52536"/>
            <a:ext cx="6339474" cy="1300378"/>
          </a:xfrm>
          <a:prstGeom prst="rect">
            <a:avLst/>
          </a:prstGeom>
        </p:spPr>
      </p:pic>
      <p:pic>
        <p:nvPicPr>
          <p:cNvPr id="8" name="Imagen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609599"/>
            <a:ext cx="3892062" cy="5322277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7028717" y="620590"/>
            <a:ext cx="3105150" cy="1855945"/>
            <a:chOff x="7884502" y="585420"/>
            <a:chExt cx="3105150" cy="1855945"/>
          </a:xfrm>
        </p:grpSpPr>
        <p:pic>
          <p:nvPicPr>
            <p:cNvPr id="6" name="Imagen 5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502" y="585420"/>
              <a:ext cx="3105150" cy="1466850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8411276" y="2072033"/>
              <a:ext cx="16530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/>
                <a:t>https://gidda.es/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23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2929" y="6569248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/>
              <a:t>cbayod</a:t>
            </a:r>
            <a:r>
              <a:rPr lang="es-ES" sz="1200" i="1" dirty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12</a:t>
            </a:fld>
            <a:endParaRPr lang="es-ES_tradnl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1904058"/>
            <a:ext cx="4320480" cy="303711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207568" y="26064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/>
              <a:t>Gracias por su atención</a:t>
            </a:r>
            <a:r>
              <a:rPr lang="es-ES_tradnl" sz="5400" dirty="0"/>
              <a:t> </a:t>
            </a:r>
            <a:endParaRPr lang="es-ES" sz="5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75419" y="5365707"/>
            <a:ext cx="3106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latin typeface="+mj-lt"/>
              </a:rPr>
              <a:t>Carmen </a:t>
            </a:r>
            <a:r>
              <a:rPr lang="es-ES" sz="2000" dirty="0" err="1">
                <a:latin typeface="+mj-lt"/>
              </a:rPr>
              <a:t>Bayod</a:t>
            </a:r>
            <a:r>
              <a:rPr lang="es-ES" sz="2000" dirty="0">
                <a:latin typeface="+mj-lt"/>
              </a:rPr>
              <a:t> López</a:t>
            </a:r>
          </a:p>
          <a:p>
            <a:pPr algn="ctr"/>
            <a:r>
              <a:rPr lang="es-ES" sz="2000" dirty="0">
                <a:latin typeface="+mj-lt"/>
              </a:rPr>
              <a:t>Catedrática de Derecho civil</a:t>
            </a:r>
          </a:p>
          <a:p>
            <a:pPr algn="ctr"/>
            <a:r>
              <a:rPr lang="es-ES" sz="2000" dirty="0">
                <a:latin typeface="+mj-lt"/>
              </a:rPr>
              <a:t>Universidad de Zaragoza</a:t>
            </a:r>
            <a:endParaRPr lang="es-ES_tradn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83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392950" y="606454"/>
            <a:ext cx="9028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Competencia exclusiva: art. 149.1.8º CE y 71.2 EA. Aragón</a:t>
            </a:r>
          </a:p>
          <a:p>
            <a:pPr marL="5334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Derecho común de los aragoneses</a:t>
            </a:r>
          </a:p>
          <a:p>
            <a:pPr marL="5334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Signo de identidad: lo que nos une y caracteriza como pueblo: art. 1.3 EA. Aragón.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" y="112105"/>
            <a:ext cx="1338943" cy="17566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5" y="4313256"/>
            <a:ext cx="1941184" cy="23194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667" y="360634"/>
            <a:ext cx="1818594" cy="278533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06" y="2729692"/>
            <a:ext cx="2743879" cy="227524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12" name="Rectángulo 11"/>
          <p:cNvSpPr/>
          <p:nvPr/>
        </p:nvSpPr>
        <p:spPr>
          <a:xfrm>
            <a:off x="3995057" y="2850198"/>
            <a:ext cx="3004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/>
              <a:t>Un glorioso pasado</a:t>
            </a:r>
            <a:r>
              <a:rPr lang="es-ES" sz="2000" dirty="0"/>
              <a:t>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Fueros de </a:t>
            </a:r>
            <a:r>
              <a:rPr lang="es-ES" sz="2000" dirty="0" smtClean="0"/>
              <a:t>Aragón</a:t>
            </a:r>
            <a:endParaRPr lang="es-ES" sz="2000" dirty="0"/>
          </a:p>
        </p:txBody>
      </p:sp>
      <p:sp>
        <p:nvSpPr>
          <p:cNvPr id="13" name="Rectángulo 12"/>
          <p:cNvSpPr/>
          <p:nvPr/>
        </p:nvSpPr>
        <p:spPr>
          <a:xfrm>
            <a:off x="1719941" y="549727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/>
              <a:t>Un futuro lleno de oportunidades</a:t>
            </a:r>
            <a:r>
              <a:rPr lang="es-ES" sz="2000" dirty="0"/>
              <a:t>: 	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Código del Derecho foral de Aragón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506828" y="101623"/>
            <a:ext cx="6452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Derecho civil propio</a:t>
            </a:r>
            <a:endParaRPr lang="es-ES" sz="2000" b="1" dirty="0"/>
          </a:p>
        </p:txBody>
      </p:sp>
      <p:sp>
        <p:nvSpPr>
          <p:cNvPr id="15" name="Text Box 2052"/>
          <p:cNvSpPr txBox="1">
            <a:spLocks noChangeArrowheads="1"/>
          </p:cNvSpPr>
          <p:nvPr/>
        </p:nvSpPr>
        <p:spPr bwMode="auto">
          <a:xfrm>
            <a:off x="4092" y="6597651"/>
            <a:ext cx="900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_tradnl" sz="1000" dirty="0"/>
              <a:t>© Dra. </a:t>
            </a:r>
            <a:r>
              <a:rPr lang="es-ES_tradnl" altLang="es-ES_tradnl" sz="1000" dirty="0" err="1"/>
              <a:t>Bayod</a:t>
            </a:r>
            <a:endParaRPr lang="es-ES_tradnl" altLang="es-ES_tradnl" sz="1000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5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829" y="698193"/>
            <a:ext cx="4111171" cy="4374244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3" name="CuadroTexto 2"/>
          <p:cNvSpPr txBox="1"/>
          <p:nvPr/>
        </p:nvSpPr>
        <p:spPr>
          <a:xfrm>
            <a:off x="0" y="38635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El Derecho civil aragonés: Un Derecho europeo más</a:t>
            </a:r>
          </a:p>
          <a:p>
            <a:pPr algn="ctr"/>
            <a:r>
              <a:rPr lang="es-ES" sz="2400" b="1" dirty="0"/>
              <a:t>Cuestiones de ley </a:t>
            </a:r>
            <a:r>
              <a:rPr lang="es-ES" sz="2400" b="1" dirty="0" smtClean="0"/>
              <a:t>aplicable </a:t>
            </a:r>
            <a:endParaRPr lang="es-ES" sz="2400" b="1" dirty="0"/>
          </a:p>
          <a:p>
            <a:pPr algn="ctr"/>
            <a:endParaRPr lang="es-ES" sz="2400" b="1" dirty="0" smtClean="0"/>
          </a:p>
          <a:p>
            <a:endParaRPr lang="es-ES" dirty="0"/>
          </a:p>
        </p:txBody>
      </p:sp>
      <p:grpSp>
        <p:nvGrpSpPr>
          <p:cNvPr id="15" name="Grupo 14"/>
          <p:cNvGrpSpPr/>
          <p:nvPr/>
        </p:nvGrpSpPr>
        <p:grpSpPr>
          <a:xfrm>
            <a:off x="209694" y="1122605"/>
            <a:ext cx="8230921" cy="2695982"/>
            <a:chOff x="115910" y="1134329"/>
            <a:chExt cx="7874767" cy="2695982"/>
          </a:xfrm>
        </p:grpSpPr>
        <p:sp>
          <p:nvSpPr>
            <p:cNvPr id="4" name="CuadroTexto 3"/>
            <p:cNvSpPr txBox="1"/>
            <p:nvPr/>
          </p:nvSpPr>
          <p:spPr>
            <a:xfrm>
              <a:off x="115910" y="1134329"/>
              <a:ext cx="787476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sz="2000" b="1" i="1" dirty="0" smtClean="0"/>
                <a:t>La dimensión interna</a:t>
              </a:r>
              <a:r>
                <a:rPr lang="es-ES" sz="2000" b="1" dirty="0" smtClean="0"/>
                <a:t>: El Derecho foral aragonés y los aragoneses</a:t>
              </a:r>
              <a:r>
                <a:rPr lang="es-ES" sz="2000" dirty="0" smtClean="0"/>
                <a:t>.</a:t>
              </a:r>
            </a:p>
            <a:p>
              <a:pPr marL="7429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sz="2000" dirty="0" smtClean="0"/>
                <a:t>Varios Derecho civiles españoles: ¿cuál se aplica?</a:t>
              </a:r>
            </a:p>
            <a:p>
              <a:pPr marL="7429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sz="2000" b="1" dirty="0" smtClean="0"/>
                <a:t>Españoles y vecindad civil</a:t>
              </a:r>
              <a:r>
                <a:rPr lang="es-ES" sz="2000" dirty="0" smtClean="0"/>
                <a:t>.</a:t>
              </a:r>
            </a:p>
            <a:p>
              <a:pPr marL="7429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sz="2000" dirty="0" smtClean="0"/>
                <a:t>¿Soy aragonés? los arts. 14 y 15 </a:t>
              </a:r>
              <a:r>
                <a:rPr lang="es-ES" sz="2000" dirty="0" err="1" smtClean="0"/>
                <a:t>Cc.</a:t>
              </a:r>
              <a:endParaRPr lang="es-ES" sz="2000" dirty="0" smtClean="0"/>
            </a:p>
            <a:p>
              <a:pPr lvl="1"/>
              <a:endParaRPr lang="es-ES" sz="2000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s-ES" sz="2000" dirty="0"/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880" y="2153911"/>
              <a:ext cx="2724150" cy="1676400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51513" y="4064602"/>
            <a:ext cx="122225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i="1" dirty="0" smtClean="0"/>
              <a:t>La dimensión internacional</a:t>
            </a:r>
            <a:r>
              <a:rPr lang="es-ES" sz="2000" b="1" dirty="0" smtClean="0"/>
              <a:t>: los reglamentos europeos en materia de ley </a:t>
            </a:r>
            <a:r>
              <a:rPr lang="es-ES" sz="2000" b="1" dirty="0" smtClean="0">
                <a:solidFill>
                  <a:schemeClr val="bg1"/>
                </a:solidFill>
              </a:rPr>
              <a:t>aplicable: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Del llamado estatuto personal (nacionalidad/vecindad) al </a:t>
            </a:r>
            <a:r>
              <a:rPr lang="es-ES" sz="2000" i="1" dirty="0" smtClean="0"/>
              <a:t>estatuto real (domicilio)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R. UE nº 650/2012, ley aplicable a las sucesiones (aplicable desde 17 de agosto de 2015)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R. UE 2026/1103, ley aplicable al régimen económico matrimonial (aplicable desde el 29 de enero de 2019</a:t>
            </a:r>
          </a:p>
          <a:p>
            <a:pPr marL="72072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Otras cuestiones internas y externas: protección de menores y personas con discapacidad</a:t>
            </a:r>
            <a:endParaRPr lang="es-ES" sz="2000" dirty="0"/>
          </a:p>
        </p:txBody>
      </p:sp>
      <p:sp>
        <p:nvSpPr>
          <p:cNvPr id="8" name="Text Box 2052"/>
          <p:cNvSpPr txBox="1">
            <a:spLocks noChangeArrowheads="1"/>
          </p:cNvSpPr>
          <p:nvPr/>
        </p:nvSpPr>
        <p:spPr bwMode="auto">
          <a:xfrm>
            <a:off x="4092" y="6597651"/>
            <a:ext cx="900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_tradnl" sz="1000" dirty="0"/>
              <a:t>© Dra. </a:t>
            </a:r>
            <a:r>
              <a:rPr lang="es-ES_tradnl" altLang="es-ES_tradnl" sz="1000" dirty="0" err="1"/>
              <a:t>Bayod</a:t>
            </a:r>
            <a:endParaRPr lang="es-ES_tradnl" altLang="es-ES_tradnl" sz="1000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2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87488" y="6500366"/>
            <a:ext cx="1807840" cy="313010"/>
          </a:xfrm>
        </p:spPr>
        <p:txBody>
          <a:bodyPr/>
          <a:lstStyle/>
          <a:p>
            <a:pPr algn="l"/>
            <a:endParaRPr lang="es-ES_tradn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D2E6-A85C-4443-8863-07BA1AF4A0B4}" type="slidenum">
              <a:rPr lang="es-ES_tradnl" smtClean="0"/>
              <a:t>4</a:t>
            </a:fld>
            <a:endParaRPr lang="es-ES_tradnl"/>
          </a:p>
        </p:txBody>
      </p:sp>
      <p:sp>
        <p:nvSpPr>
          <p:cNvPr id="4" name="3 CuadroTexto"/>
          <p:cNvSpPr txBox="1"/>
          <p:nvPr/>
        </p:nvSpPr>
        <p:spPr>
          <a:xfrm>
            <a:off x="1559496" y="-27384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Cuestiones prácticas: </a:t>
            </a:r>
          </a:p>
          <a:p>
            <a:pPr algn="ctr"/>
            <a:r>
              <a:rPr lang="es-ES" sz="2400" b="1" dirty="0"/>
              <a:t>Capacidad de las personas por razón de la edad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59496" y="105273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33084"/>
            <a:ext cx="2592288" cy="214312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  <p:sp>
        <p:nvSpPr>
          <p:cNvPr id="23" name="22 Rectángulo redondeado"/>
          <p:cNvSpPr/>
          <p:nvPr/>
        </p:nvSpPr>
        <p:spPr>
          <a:xfrm>
            <a:off x="2778368" y="1215227"/>
            <a:ext cx="4865077" cy="194421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400" dirty="0"/>
              <a:t> </a:t>
            </a:r>
            <a:r>
              <a:rPr lang="es-ES" sz="2800" dirty="0"/>
              <a:t>La mayor edad:</a:t>
            </a:r>
          </a:p>
          <a:p>
            <a:pPr marL="620713" indent="-261938" algn="just">
              <a:buFont typeface="Wingdings" panose="05000000000000000000" pitchFamily="2" charset="2"/>
              <a:buChar char="ü"/>
            </a:pPr>
            <a:r>
              <a:rPr lang="fr-FR" sz="2800" dirty="0">
                <a:hlinkClick r:id="rId4"/>
              </a:rPr>
              <a:t>Art. 12 </a:t>
            </a:r>
            <a:r>
              <a:rPr lang="fr-FR" sz="2800" dirty="0"/>
              <a:t>y </a:t>
            </a:r>
            <a:r>
              <a:rPr lang="fr-FR" sz="2800" dirty="0">
                <a:hlinkClick r:id="rId5"/>
              </a:rPr>
              <a:t>DA 2ª CE</a:t>
            </a:r>
            <a:r>
              <a:rPr lang="fr-FR" sz="2800" dirty="0"/>
              <a:t>. </a:t>
            </a:r>
          </a:p>
          <a:p>
            <a:pPr marL="620713" indent="-261938" algn="just">
              <a:buFont typeface="Wingdings" panose="05000000000000000000" pitchFamily="2" charset="2"/>
              <a:buChar char="ü"/>
            </a:pPr>
            <a:r>
              <a:rPr lang="fr-FR" sz="2800" dirty="0">
                <a:hlinkClick r:id="rId6"/>
              </a:rPr>
              <a:t>RD. de 16 de </a:t>
            </a:r>
            <a:r>
              <a:rPr lang="fr-FR" sz="2800" dirty="0" err="1">
                <a:hlinkClick r:id="rId6"/>
              </a:rPr>
              <a:t>noviembre</a:t>
            </a:r>
            <a:r>
              <a:rPr lang="fr-FR" sz="2800" dirty="0">
                <a:hlinkClick r:id="rId6"/>
              </a:rPr>
              <a:t> de 1978</a:t>
            </a:r>
            <a:endParaRPr lang="fr-FR" sz="2800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4900246" y="3800582"/>
            <a:ext cx="5404339" cy="2858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800" dirty="0"/>
              <a:t>La mayor edad en Aragón. 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" sz="2800" dirty="0"/>
              <a:t>Regulación</a:t>
            </a:r>
            <a:r>
              <a:rPr lang="es-ES" sz="2800" dirty="0">
                <a:hlinkClick r:id="rId7"/>
              </a:rPr>
              <a:t>: art. 4 CDFA</a:t>
            </a:r>
            <a:endParaRPr lang="es-ES" sz="2800" dirty="0"/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" sz="2800" dirty="0"/>
              <a:t>La edad: 18 años.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800" dirty="0"/>
              <a:t>Mayor edad por matrimonio. </a:t>
            </a:r>
          </a:p>
          <a:p>
            <a:pPr marL="719138" indent="-342900" algn="just">
              <a:buFont typeface="Wingdings" panose="05000000000000000000" pitchFamily="2" charset="2"/>
              <a:buChar char="ü"/>
            </a:pPr>
            <a:r>
              <a:rPr lang="es-ES" sz="2800" dirty="0"/>
              <a:t>Efectos</a:t>
            </a:r>
            <a:r>
              <a:rPr lang="es-ES" sz="2800" dirty="0" smtClean="0"/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ES" sz="2800" dirty="0"/>
          </a:p>
        </p:txBody>
      </p:sp>
      <p:grpSp>
        <p:nvGrpSpPr>
          <p:cNvPr id="27" name="26 Grupo"/>
          <p:cNvGrpSpPr/>
          <p:nvPr/>
        </p:nvGrpSpPr>
        <p:grpSpPr>
          <a:xfrm>
            <a:off x="8159261" y="912862"/>
            <a:ext cx="4513385" cy="3381793"/>
            <a:chOff x="5508103" y="2495479"/>
            <a:chExt cx="3563888" cy="3381793"/>
          </a:xfrm>
        </p:grpSpPr>
        <p:pic>
          <p:nvPicPr>
            <p:cNvPr id="25" name="24 Imagen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3" y="2495479"/>
              <a:ext cx="1886669" cy="2805729"/>
            </a:xfrm>
            <a:prstGeom prst="rect">
              <a:avLst/>
            </a:prstGeom>
            <a:effectLst>
              <a:reflection blurRad="6350" stA="50000" endA="295" endPos="92000" dist="101600" dir="5400000" sy="-100000" algn="bl" rotWithShape="0"/>
            </a:effectLst>
            <a:scene3d>
              <a:camera prst="perspectiveContrastingLeftFacing"/>
              <a:lightRig rig="threePt" dir="t"/>
            </a:scene3d>
          </p:spPr>
        </p:pic>
        <p:pic>
          <p:nvPicPr>
            <p:cNvPr id="26" name="25 Imagen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970" y="3717344"/>
              <a:ext cx="2403021" cy="2159928"/>
            </a:xfrm>
            <a:prstGeom prst="rect">
              <a:avLst/>
            </a:prstGeom>
            <a:effectLst>
              <a:reflection blurRad="6350" stA="50000" endA="295" endPos="92000" dist="101600" dir="5400000" sy="-100000" algn="bl" rotWithShape="0"/>
            </a:effectLst>
            <a:scene3d>
              <a:camera prst="perspectiveContrastingLeftFacing"/>
              <a:lightRig rig="threePt" dir="t"/>
            </a:scene3d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2" y="4149969"/>
            <a:ext cx="4009293" cy="23915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obliqueTop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CuadroTexto 8"/>
          <p:cNvSpPr txBox="1"/>
          <p:nvPr/>
        </p:nvSpPr>
        <p:spPr>
          <a:xfrm>
            <a:off x="672145" y="5163853"/>
            <a:ext cx="3466099" cy="132343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Una casa consorcial, un aragonés (</a:t>
            </a:r>
            <a:r>
              <a:rPr lang="es-ES" sz="2000" b="1" dirty="0" err="1" smtClean="0"/>
              <a:t>Pilarín</a:t>
            </a:r>
            <a:r>
              <a:rPr lang="es-ES" sz="2000" b="1" dirty="0" smtClean="0"/>
              <a:t>) casado con  Isidro (de </a:t>
            </a:r>
            <a:r>
              <a:rPr lang="es-ES" sz="2000" b="1" dirty="0" err="1" smtClean="0"/>
              <a:t>Cc.</a:t>
            </a:r>
            <a:r>
              <a:rPr lang="es-ES" sz="2000" b="1" dirty="0" smtClean="0"/>
              <a:t>), ¿cómo la pueden vender?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07198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4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Cuestiones prácticas: </a:t>
            </a:r>
          </a:p>
          <a:p>
            <a:pPr algn="ctr"/>
            <a:r>
              <a:rPr lang="es-ES" sz="2800" b="1" dirty="0" smtClean="0"/>
              <a:t>Capacidad de las personas por razón de la edad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308"/>
            <a:ext cx="3740759" cy="3200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CuadroTexto 3"/>
          <p:cNvSpPr txBox="1"/>
          <p:nvPr/>
        </p:nvSpPr>
        <p:spPr>
          <a:xfrm>
            <a:off x="3833445" y="949575"/>
            <a:ext cx="7959970" cy="332398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bg1"/>
                </a:solidFill>
              </a:rPr>
              <a:t>Un menor de edad “en aprendizaje de mayor”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bg1"/>
                </a:solidFill>
              </a:rPr>
              <a:t>No está sujeto a representación: </a:t>
            </a:r>
            <a:r>
              <a:rPr lang="es-ES" sz="2800" dirty="0" smtClean="0">
                <a:solidFill>
                  <a:schemeClr val="bg1"/>
                </a:solidFill>
                <a:hlinkClick r:id="rId3"/>
              </a:rPr>
              <a:t>art.5.3</a:t>
            </a:r>
            <a:r>
              <a:rPr lang="es-ES" sz="2800" dirty="0" smtClean="0">
                <a:solidFill>
                  <a:schemeClr val="bg1"/>
                </a:solidFill>
              </a:rPr>
              <a:t> CDFA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bg1"/>
                </a:solidFill>
              </a:rPr>
              <a:t>Sigue sujeto a la autoridad familiar: </a:t>
            </a:r>
            <a:r>
              <a:rPr lang="es-ES" sz="2800" dirty="0" smtClean="0">
                <a:solidFill>
                  <a:schemeClr val="bg1"/>
                </a:solidFill>
                <a:hlinkClick r:id="rId3"/>
              </a:rPr>
              <a:t>art. 5.2 </a:t>
            </a:r>
            <a:r>
              <a:rPr lang="es-ES" sz="2800" dirty="0" smtClean="0">
                <a:solidFill>
                  <a:schemeClr val="bg1"/>
                </a:solidFill>
              </a:rPr>
              <a:t>CDFA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bg1"/>
                </a:solidFill>
              </a:rPr>
              <a:t>Realiza toda clase de actos y contratos con la debida, asistencia, en su caso (</a:t>
            </a:r>
            <a:r>
              <a:rPr lang="es-ES" sz="2800" dirty="0" smtClean="0">
                <a:solidFill>
                  <a:schemeClr val="bg1"/>
                </a:solidFill>
                <a:hlinkClick r:id="rId4"/>
              </a:rPr>
              <a:t>art. 23 </a:t>
            </a:r>
            <a:r>
              <a:rPr lang="es-ES" sz="2800" dirty="0" smtClean="0">
                <a:solidFill>
                  <a:schemeClr val="bg1"/>
                </a:solidFill>
              </a:rPr>
              <a:t>y </a:t>
            </a:r>
            <a:r>
              <a:rPr lang="es-ES" sz="2800" dirty="0" smtClean="0">
                <a:solidFill>
                  <a:schemeClr val="bg1"/>
                </a:solidFill>
                <a:hlinkClick r:id="rId4"/>
              </a:rPr>
              <a:t>7</a:t>
            </a:r>
            <a:r>
              <a:rPr lang="es-ES" sz="2800" dirty="0" smtClean="0">
                <a:solidFill>
                  <a:schemeClr val="bg1"/>
                </a:solidFill>
              </a:rPr>
              <a:t> CDFA)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5" name="Flecha curvada hacia la derecha 4"/>
          <p:cNvSpPr/>
          <p:nvPr/>
        </p:nvSpPr>
        <p:spPr>
          <a:xfrm rot="553851">
            <a:off x="1411958" y="3378553"/>
            <a:ext cx="2192216" cy="3434861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 flipH="1">
            <a:off x="3470033" y="4642342"/>
            <a:ext cx="6494581" cy="2246769"/>
          </a:xfrm>
          <a:prstGeom prst="rect">
            <a:avLst/>
          </a:prstGeom>
          <a:noFill/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bg1"/>
                </a:solidFill>
              </a:rPr>
              <a:t>Efectos: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bg1"/>
                </a:solidFill>
                <a:hlinkClick r:id="rId5"/>
              </a:rPr>
              <a:t>STSJA de 15 de junio de 2011</a:t>
            </a:r>
            <a:endParaRPr lang="es-ES" sz="2800" dirty="0" smtClean="0">
              <a:solidFill>
                <a:schemeClr val="bg1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Disposición de efectivo en c.c.:¿Quién y cómo dispone: el padre o el hijo?</a:t>
            </a:r>
          </a:p>
        </p:txBody>
      </p:sp>
      <p:sp>
        <p:nvSpPr>
          <p:cNvPr id="7" name="Text Box 2052"/>
          <p:cNvSpPr txBox="1">
            <a:spLocks noChangeArrowheads="1"/>
          </p:cNvSpPr>
          <p:nvPr/>
        </p:nvSpPr>
        <p:spPr bwMode="auto">
          <a:xfrm>
            <a:off x="4092" y="6597651"/>
            <a:ext cx="900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_tradnl" sz="1000" dirty="0"/>
              <a:t>© Dra. </a:t>
            </a:r>
            <a:r>
              <a:rPr lang="es-ES_tradnl" altLang="es-ES_tradnl" sz="1000" dirty="0" err="1"/>
              <a:t>Bayod</a:t>
            </a:r>
            <a:endParaRPr lang="es-ES_tradnl" altLang="es-ES_tradnl" sz="100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9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macenamiento de acceso secuencial 12"/>
          <p:cNvSpPr/>
          <p:nvPr/>
        </p:nvSpPr>
        <p:spPr>
          <a:xfrm>
            <a:off x="152403" y="4272197"/>
            <a:ext cx="5709139" cy="2585803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¿Hasta cuando?</a:t>
            </a:r>
          </a:p>
          <a:p>
            <a:pPr algn="ctr"/>
            <a:r>
              <a:rPr lang="es-ES" sz="2800" dirty="0" smtClean="0">
                <a:hlinkClick r:id="rId2"/>
              </a:rPr>
              <a:t>arts</a:t>
            </a:r>
            <a:r>
              <a:rPr lang="es-ES" sz="2800" dirty="0">
                <a:hlinkClick r:id="rId2"/>
              </a:rPr>
              <a:t>. 69-70 </a:t>
            </a:r>
            <a:r>
              <a:rPr lang="es-ES" sz="2800" dirty="0" smtClean="0">
                <a:hlinkClick r:id="rId2"/>
              </a:rPr>
              <a:t>CDFA</a:t>
            </a:r>
            <a:endParaRPr lang="es-ES" sz="2800" dirty="0" smtClean="0"/>
          </a:p>
          <a:p>
            <a:pPr algn="ctr"/>
            <a:r>
              <a:rPr lang="es-ES" sz="2800" dirty="0" smtClean="0">
                <a:hlinkClick r:id="rId3"/>
              </a:rPr>
              <a:t>STSJA  de 2 de septiembre de 2009</a:t>
            </a:r>
            <a:endParaRPr lang="es-ES" sz="2800" dirty="0"/>
          </a:p>
        </p:txBody>
      </p:sp>
      <p:sp>
        <p:nvSpPr>
          <p:cNvPr id="1024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842501" y="6500813"/>
            <a:ext cx="430213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FB31C44-EA67-4AE4-9A81-1E6EE12C3563}" type="slidenum">
              <a:rPr lang="en-US" altLang="es-ES_tradnl" sz="1400"/>
              <a:pPr/>
              <a:t>6</a:t>
            </a:fld>
            <a:endParaRPr lang="en-US" altLang="es-ES_tradnl" sz="1400"/>
          </a:p>
        </p:txBody>
      </p:sp>
      <p:sp>
        <p:nvSpPr>
          <p:cNvPr id="10244" name="Text Box 2052"/>
          <p:cNvSpPr txBox="1">
            <a:spLocks noChangeArrowheads="1"/>
          </p:cNvSpPr>
          <p:nvPr/>
        </p:nvSpPr>
        <p:spPr bwMode="auto">
          <a:xfrm>
            <a:off x="1343026" y="6597651"/>
            <a:ext cx="900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_tradnl" sz="1000" dirty="0"/>
              <a:t>© Dra. </a:t>
            </a:r>
            <a:r>
              <a:rPr lang="es-ES_tradnl" altLang="es-ES_tradnl" sz="1000" dirty="0" err="1"/>
              <a:t>Bayod</a:t>
            </a:r>
            <a:endParaRPr lang="es-ES_tradnl" altLang="es-ES_tradnl" sz="1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1192822"/>
            <a:ext cx="4021015" cy="26406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CuadroTexto 3"/>
          <p:cNvSpPr txBox="1"/>
          <p:nvPr/>
        </p:nvSpPr>
        <p:spPr>
          <a:xfrm>
            <a:off x="1184031" y="93785"/>
            <a:ext cx="10281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Autoridad familiar y deber de crianza y educación </a:t>
            </a:r>
            <a:endParaRPr lang="es-ES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091354" y="726834"/>
            <a:ext cx="81006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 smtClean="0"/>
              <a:t>La premisa: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i="1" dirty="0" smtClean="0"/>
              <a:t>De </a:t>
            </a:r>
            <a:r>
              <a:rPr lang="es-ES" sz="2400" i="1" dirty="0" err="1" smtClean="0"/>
              <a:t>consuetudine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regnun</a:t>
            </a:r>
            <a:r>
              <a:rPr lang="es-ES" sz="2400" i="1" dirty="0" smtClean="0"/>
              <a:t> non </a:t>
            </a:r>
            <a:r>
              <a:rPr lang="es-ES" sz="2400" i="1" dirty="0" err="1" smtClean="0"/>
              <a:t>habemus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patriam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potestatem</a:t>
            </a:r>
            <a:endParaRPr lang="es-ES" sz="2400" i="1" dirty="0" smtClean="0"/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 smtClean="0"/>
              <a:t>Autoridad familiar: art. 63 CDFA</a:t>
            </a:r>
          </a:p>
          <a:p>
            <a:pPr marL="8001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 smtClean="0"/>
              <a:t>Deber de crianza y educación</a:t>
            </a:r>
          </a:p>
          <a:p>
            <a:pPr marL="8001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 smtClean="0"/>
              <a:t>Padres: gestión (art. 9 CDFA)</a:t>
            </a:r>
          </a:p>
          <a:p>
            <a:pPr marL="3429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 smtClean="0"/>
              <a:t>Consecuencias:</a:t>
            </a:r>
          </a:p>
          <a:p>
            <a:pPr marL="8001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 smtClean="0"/>
              <a:t>Otros posibles titulares de la autoridad familiar: art. 85 y </a:t>
            </a:r>
            <a:r>
              <a:rPr lang="es-ES" sz="2400" dirty="0" err="1" smtClean="0"/>
              <a:t>ss</a:t>
            </a:r>
            <a:r>
              <a:rPr lang="es-ES" sz="2400" dirty="0" smtClean="0"/>
              <a:t> CDFA</a:t>
            </a:r>
            <a:r>
              <a:rPr lang="es-ES" sz="2400" dirty="0" smtClean="0"/>
              <a:t>.</a:t>
            </a:r>
            <a:endParaRPr lang="es-ES" sz="2400" dirty="0" smtClean="0"/>
          </a:p>
        </p:txBody>
      </p:sp>
      <p:cxnSp>
        <p:nvCxnSpPr>
          <p:cNvPr id="9" name="Conector recto de flecha 8"/>
          <p:cNvCxnSpPr>
            <a:endCxn id="13" idx="0"/>
          </p:cNvCxnSpPr>
          <p:nvPr/>
        </p:nvCxnSpPr>
        <p:spPr>
          <a:xfrm flipH="1">
            <a:off x="3006973" y="2825261"/>
            <a:ext cx="1295402" cy="144693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11" name="Grupo 10"/>
          <p:cNvGrpSpPr/>
          <p:nvPr/>
        </p:nvGrpSpPr>
        <p:grpSpPr>
          <a:xfrm>
            <a:off x="7280030" y="1875692"/>
            <a:ext cx="4668715" cy="4499830"/>
            <a:chOff x="7280030" y="1875692"/>
            <a:chExt cx="4668715" cy="449983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030" y="4632447"/>
              <a:ext cx="2625968" cy="17430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707" y="1875692"/>
              <a:ext cx="1517039" cy="160496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5261" y="2520461"/>
              <a:ext cx="1503484" cy="1531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476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5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4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Derecho de familia</a:t>
            </a:r>
          </a:p>
          <a:p>
            <a:pPr algn="ctr"/>
            <a:r>
              <a:rPr lang="es-ES" sz="2800" b="1" dirty="0" smtClean="0"/>
              <a:t>Régimen económico matrimonial y viudedad</a:t>
            </a:r>
            <a:endParaRPr lang="es-ES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965" y="507632"/>
            <a:ext cx="3570702" cy="413305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14" y="4161170"/>
            <a:ext cx="1950720" cy="277672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61599" y="1142997"/>
            <a:ext cx="7336971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En Aragón hay </a:t>
            </a:r>
            <a:r>
              <a:rPr lang="es-ES" sz="2000" b="1" dirty="0" smtClean="0"/>
              <a:t>bienes consorciales y no gananciales</a:t>
            </a:r>
            <a:r>
              <a:rPr lang="es-ES" sz="20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Los regímenes económicos matrimoniales: paccionados y de comunidad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Evolución y cambios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Aspectos prácticos</a:t>
            </a:r>
            <a:r>
              <a:rPr lang="es-ES" sz="2000" dirty="0" smtClean="0"/>
              <a:t>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Vivienda familiar adquirida a plazos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Bienes o derechos donados, heredados o legados conjuntamente a los cónyuges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Las aventajas</a:t>
            </a:r>
            <a:endParaRPr lang="es-ES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959640" y="4830935"/>
            <a:ext cx="4566173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La viudedad foral</a:t>
            </a:r>
            <a:r>
              <a:rPr lang="es-ES" sz="20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i="1" dirty="0" smtClean="0"/>
              <a:t>Los cónyuges no son legitimarios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Usufructo universal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Derecho de familia</a:t>
            </a:r>
            <a:endParaRPr lang="es-ES" sz="2000" dirty="0"/>
          </a:p>
        </p:txBody>
      </p:sp>
      <p:sp>
        <p:nvSpPr>
          <p:cNvPr id="8" name="Text Box 2052"/>
          <p:cNvSpPr txBox="1">
            <a:spLocks noChangeArrowheads="1"/>
          </p:cNvSpPr>
          <p:nvPr/>
        </p:nvSpPr>
        <p:spPr bwMode="auto">
          <a:xfrm>
            <a:off x="4092" y="6597651"/>
            <a:ext cx="900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_tradnl" sz="1000" dirty="0"/>
              <a:t>© Dra. </a:t>
            </a:r>
            <a:r>
              <a:rPr lang="es-ES_tradnl" altLang="es-ES_tradnl" sz="1000" dirty="0" err="1"/>
              <a:t>Bayod</a:t>
            </a:r>
            <a:endParaRPr lang="es-ES_tradnl" altLang="es-ES_tradnl" sz="1000" dirty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9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bldLvl="5" animBg="1"/>
      <p:bldP spid="7" grpId="0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8</a:t>
            </a:fld>
            <a:endParaRPr lang="es-ES"/>
          </a:p>
        </p:txBody>
      </p:sp>
      <p:sp>
        <p:nvSpPr>
          <p:cNvPr id="4" name="Text Box 2052"/>
          <p:cNvSpPr txBox="1">
            <a:spLocks noChangeArrowheads="1"/>
          </p:cNvSpPr>
          <p:nvPr/>
        </p:nvSpPr>
        <p:spPr bwMode="auto">
          <a:xfrm>
            <a:off x="4092" y="6597651"/>
            <a:ext cx="900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_tradnl" sz="1000" dirty="0"/>
              <a:t>© Dra. </a:t>
            </a:r>
            <a:r>
              <a:rPr lang="es-ES_tradnl" altLang="es-ES_tradnl" sz="1000" dirty="0" err="1"/>
              <a:t>Bayod</a:t>
            </a:r>
            <a:endParaRPr lang="es-ES_tradnl" altLang="es-ES_tradnl" sz="1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093" y="51514"/>
            <a:ext cx="12385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Derecho de sucesiones</a:t>
            </a:r>
          </a:p>
          <a:p>
            <a:pPr algn="ctr"/>
            <a:r>
              <a:rPr lang="es-ES" sz="2800" b="1" dirty="0" smtClean="0"/>
              <a:t>Hasta el infinito y más allá</a:t>
            </a:r>
            <a:endParaRPr lang="es-ES" sz="28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5" y="1005621"/>
            <a:ext cx="2651372" cy="3242504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7" name="CuadroTexto 6"/>
          <p:cNvSpPr txBox="1"/>
          <p:nvPr/>
        </p:nvSpPr>
        <p:spPr>
          <a:xfrm>
            <a:off x="3067377" y="1325181"/>
            <a:ext cx="9077731" cy="5262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smtClean="0"/>
              <a:t>Consideraciones generales: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i="1" dirty="0" err="1" smtClean="0"/>
              <a:t>Standum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est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chartae</a:t>
            </a:r>
            <a:endParaRPr lang="es-ES" sz="2400" i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Diversos modos de delación: pacto, testamento unipersonal  o mancomunado, fiducia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Responsabilidad limitada del heredero: no hay confusión de patrimonios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Consorcio foral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Legítima global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Troncalidad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2400" b="1" dirty="0" smtClean="0"/>
              <a:t>¿Cuándo y a quiénes se aplica</a:t>
            </a:r>
            <a:r>
              <a:rPr lang="es-ES" sz="2400" b="1" dirty="0" smtClean="0"/>
              <a:t>?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Aragoneses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 extranjeros que elijan esta norma o se les aplique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La DGSJFP [ 24-05-2019 y 22-01-2022]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TSJB13-05-2021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8179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9</a:t>
            </a:fld>
            <a:endParaRPr lang="es-ES"/>
          </a:p>
        </p:txBody>
      </p:sp>
      <p:sp>
        <p:nvSpPr>
          <p:cNvPr id="4" name="Text Box 2052"/>
          <p:cNvSpPr txBox="1">
            <a:spLocks noChangeArrowheads="1"/>
          </p:cNvSpPr>
          <p:nvPr/>
        </p:nvSpPr>
        <p:spPr bwMode="auto">
          <a:xfrm>
            <a:off x="4092" y="6597651"/>
            <a:ext cx="900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_tradnl" sz="1000" dirty="0"/>
              <a:t>© Dra. </a:t>
            </a:r>
            <a:r>
              <a:rPr lang="es-ES_tradnl" altLang="es-ES_tradnl" sz="1000" dirty="0" err="1"/>
              <a:t>Bayod</a:t>
            </a:r>
            <a:endParaRPr lang="es-ES_tradnl" altLang="es-ES_tradnl" sz="1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76518" y="25756"/>
            <a:ext cx="1106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Cuestiones prácticas en materia sucesoria</a:t>
            </a:r>
            <a:endParaRPr lang="es-ES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85" y="436894"/>
            <a:ext cx="3760631" cy="315957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CuadroTexto 6"/>
          <p:cNvSpPr txBox="1"/>
          <p:nvPr/>
        </p:nvSpPr>
        <p:spPr>
          <a:xfrm>
            <a:off x="115909" y="850001"/>
            <a:ext cx="8255359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Responsabilidad del heredero: limitada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Adquisición de legados de cosas cierta y determinada existente en el caudal.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La legítima: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Concepto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Cálculo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Preterición y efectos</a:t>
            </a:r>
            <a:endParaRPr lang="es-ES" sz="2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68" y="3168204"/>
            <a:ext cx="3127252" cy="169545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9" name="CuadroTexto 8"/>
          <p:cNvSpPr txBox="1"/>
          <p:nvPr/>
        </p:nvSpPr>
        <p:spPr>
          <a:xfrm>
            <a:off x="2908310" y="3103809"/>
            <a:ext cx="5244016" cy="163121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Pacto, testamento y fiducia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El pacto al más viviente: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Efectos: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Pacto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Testamento mancomunado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5" y="4487594"/>
            <a:ext cx="2333625" cy="19621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CuadroTexto 10"/>
          <p:cNvSpPr txBox="1"/>
          <p:nvPr/>
        </p:nvSpPr>
        <p:spPr>
          <a:xfrm>
            <a:off x="1828800" y="5153400"/>
            <a:ext cx="5399267" cy="163121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La sucesión legal: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Cuándo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Quién hereda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La sucesión troncal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El Hospital de Nuestra Sra. </a:t>
            </a:r>
            <a:r>
              <a:rPr lang="es-ES" sz="2000" dirty="0"/>
              <a:t>d</a:t>
            </a:r>
            <a:r>
              <a:rPr lang="es-ES" sz="2000" dirty="0" smtClean="0"/>
              <a:t>e Gracia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551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715</Words>
  <Application>Microsoft Office PowerPoint</Application>
  <PresentationFormat>Panorámica</PresentationFormat>
  <Paragraphs>127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47</cp:revision>
  <dcterms:created xsi:type="dcterms:W3CDTF">2023-04-17T07:50:01Z</dcterms:created>
  <dcterms:modified xsi:type="dcterms:W3CDTF">2023-04-20T11:45:48Z</dcterms:modified>
</cp:coreProperties>
</file>