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handoutMasterIdLst>
    <p:handoutMasterId r:id="rId22"/>
  </p:handoutMasterIdLst>
  <p:sldIdLst>
    <p:sldId id="256" r:id="rId2"/>
    <p:sldId id="376" r:id="rId3"/>
    <p:sldId id="384" r:id="rId4"/>
    <p:sldId id="385" r:id="rId5"/>
    <p:sldId id="386" r:id="rId6"/>
    <p:sldId id="387" r:id="rId7"/>
    <p:sldId id="378" r:id="rId8"/>
    <p:sldId id="388" r:id="rId9"/>
    <p:sldId id="398" r:id="rId10"/>
    <p:sldId id="389" r:id="rId11"/>
    <p:sldId id="390" r:id="rId12"/>
    <p:sldId id="383" r:id="rId13"/>
    <p:sldId id="391" r:id="rId14"/>
    <p:sldId id="396" r:id="rId15"/>
    <p:sldId id="397" r:id="rId16"/>
    <p:sldId id="394" r:id="rId17"/>
    <p:sldId id="393" r:id="rId18"/>
    <p:sldId id="395" r:id="rId19"/>
    <p:sldId id="276" r:id="rId20"/>
  </p:sldIdLst>
  <p:sldSz cx="9144000" cy="6858000" type="screen4x3"/>
  <p:notesSz cx="6797675" cy="9926638"/>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uario de Windows" initials="UdW" lastIdx="0" clrIdx="0">
    <p:extLst>
      <p:ext uri="{19B8F6BF-5375-455C-9EA6-DF929625EA0E}">
        <p15:presenceInfo xmlns:p15="http://schemas.microsoft.com/office/powerpoint/2012/main" userId="Usuario de Window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5" autoAdjust="0"/>
    <p:restoredTop sz="92197" autoAdjust="0"/>
  </p:normalViewPr>
  <p:slideViewPr>
    <p:cSldViewPr>
      <p:cViewPr varScale="1">
        <p:scale>
          <a:sx n="69" d="100"/>
          <a:sy n="69" d="100"/>
        </p:scale>
        <p:origin x="77" y="-10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C5054A2C-1676-46F1-B079-5E0F55FDE817}" type="datetimeFigureOut">
              <a:rPr lang="es-ES" smtClean="0"/>
              <a:t>14/11/2023</a:t>
            </a:fld>
            <a:endParaRPr lang="es-ES"/>
          </a:p>
        </p:txBody>
      </p:sp>
      <p:sp>
        <p:nvSpPr>
          <p:cNvPr id="4" name="Marcador de pie de página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2C297405-6E17-4136-8FC7-EE8BC20740F1}" type="slidenum">
              <a:rPr lang="es-ES" smtClean="0"/>
              <a:t>‹Nº›</a:t>
            </a:fld>
            <a:endParaRPr lang="es-ES"/>
          </a:p>
        </p:txBody>
      </p:sp>
    </p:spTree>
    <p:extLst>
      <p:ext uri="{BB962C8B-B14F-4D97-AF65-F5344CB8AC3E}">
        <p14:creationId xmlns:p14="http://schemas.microsoft.com/office/powerpoint/2010/main" val="11000977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4D883ED3-CC48-44DD-B747-717C14A820CF}" type="datetimeFigureOut">
              <a:rPr lang="es-ES" smtClean="0"/>
              <a:t>14/11/2023</a:t>
            </a:fld>
            <a:endParaRPr lang="es-ES"/>
          </a:p>
        </p:txBody>
      </p:sp>
      <p:sp>
        <p:nvSpPr>
          <p:cNvPr id="4" name="Marcador de imagen de diapositiva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pie de página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28E7680C-2780-44FA-AFBE-E07989DC52DA}" type="slidenum">
              <a:rPr lang="es-ES" smtClean="0"/>
              <a:t>‹Nº›</a:t>
            </a:fld>
            <a:endParaRPr lang="es-ES"/>
          </a:p>
        </p:txBody>
      </p:sp>
    </p:spTree>
    <p:extLst>
      <p:ext uri="{BB962C8B-B14F-4D97-AF65-F5344CB8AC3E}">
        <p14:creationId xmlns:p14="http://schemas.microsoft.com/office/powerpoint/2010/main" val="96005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ECE30232-E4E7-462D-ABB2-5F9FB994C7AA}" type="datetimeFigureOut">
              <a:rPr lang="es-ES" smtClean="0"/>
              <a:t>14/11/2023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AF460CCD-32A8-4C11-B37D-8D2AF0DC7B01}" type="slidenum">
              <a:rPr lang="es-ES" smtClean="0"/>
              <a:t>‹Nº›</a:t>
            </a:fld>
            <a:endParaRPr lang="es-ES"/>
          </a:p>
        </p:txBody>
      </p:sp>
    </p:spTree>
    <p:extLst>
      <p:ext uri="{BB962C8B-B14F-4D97-AF65-F5344CB8AC3E}">
        <p14:creationId xmlns:p14="http://schemas.microsoft.com/office/powerpoint/2010/main" val="3261723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CE30232-E4E7-462D-ABB2-5F9FB994C7AA}" type="datetimeFigureOut">
              <a:rPr lang="es-ES" smtClean="0"/>
              <a:t>14/11/2023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AF460CCD-32A8-4C11-B37D-8D2AF0DC7B01}" type="slidenum">
              <a:rPr lang="es-ES" smtClean="0"/>
              <a:t>‹Nº›</a:t>
            </a:fld>
            <a:endParaRPr lang="es-ES"/>
          </a:p>
        </p:txBody>
      </p:sp>
    </p:spTree>
    <p:extLst>
      <p:ext uri="{BB962C8B-B14F-4D97-AF65-F5344CB8AC3E}">
        <p14:creationId xmlns:p14="http://schemas.microsoft.com/office/powerpoint/2010/main" val="145748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CE30232-E4E7-462D-ABB2-5F9FB994C7AA}" type="datetimeFigureOut">
              <a:rPr lang="es-ES" smtClean="0"/>
              <a:t>14/11/2023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AF460CCD-32A8-4C11-B37D-8D2AF0DC7B01}" type="slidenum">
              <a:rPr lang="es-ES" smtClean="0"/>
              <a:t>‹Nº›</a:t>
            </a:fld>
            <a:endParaRPr lang="es-ES"/>
          </a:p>
        </p:txBody>
      </p:sp>
    </p:spTree>
    <p:extLst>
      <p:ext uri="{BB962C8B-B14F-4D97-AF65-F5344CB8AC3E}">
        <p14:creationId xmlns:p14="http://schemas.microsoft.com/office/powerpoint/2010/main" val="264409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CE30232-E4E7-462D-ABB2-5F9FB994C7AA}" type="datetimeFigureOut">
              <a:rPr lang="es-ES" smtClean="0"/>
              <a:t>14/11/2023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AF460CCD-32A8-4C11-B37D-8D2AF0DC7B01}" type="slidenum">
              <a:rPr lang="es-ES" smtClean="0"/>
              <a:t>‹Nº›</a:t>
            </a:fld>
            <a:endParaRPr lang="es-ES"/>
          </a:p>
        </p:txBody>
      </p:sp>
    </p:spTree>
    <p:extLst>
      <p:ext uri="{BB962C8B-B14F-4D97-AF65-F5344CB8AC3E}">
        <p14:creationId xmlns:p14="http://schemas.microsoft.com/office/powerpoint/2010/main" val="2333211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ECE30232-E4E7-462D-ABB2-5F9FB994C7AA}" type="datetimeFigureOut">
              <a:rPr lang="es-ES" smtClean="0"/>
              <a:t>14/11/2023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AF460CCD-32A8-4C11-B37D-8D2AF0DC7B01}" type="slidenum">
              <a:rPr lang="es-ES" smtClean="0"/>
              <a:t>‹Nº›</a:t>
            </a:fld>
            <a:endParaRPr lang="es-ES"/>
          </a:p>
        </p:txBody>
      </p:sp>
    </p:spTree>
    <p:extLst>
      <p:ext uri="{BB962C8B-B14F-4D97-AF65-F5344CB8AC3E}">
        <p14:creationId xmlns:p14="http://schemas.microsoft.com/office/powerpoint/2010/main" val="254314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ECE30232-E4E7-462D-ABB2-5F9FB994C7AA}" type="datetimeFigureOut">
              <a:rPr lang="es-ES" smtClean="0"/>
              <a:t>14/11/2023</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AF460CCD-32A8-4C11-B37D-8D2AF0DC7B01}" type="slidenum">
              <a:rPr lang="es-ES" smtClean="0"/>
              <a:t>‹Nº›</a:t>
            </a:fld>
            <a:endParaRPr lang="es-ES"/>
          </a:p>
        </p:txBody>
      </p:sp>
    </p:spTree>
    <p:extLst>
      <p:ext uri="{BB962C8B-B14F-4D97-AF65-F5344CB8AC3E}">
        <p14:creationId xmlns:p14="http://schemas.microsoft.com/office/powerpoint/2010/main" val="1349545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ECE30232-E4E7-462D-ABB2-5F9FB994C7AA}" type="datetimeFigureOut">
              <a:rPr lang="es-ES" smtClean="0"/>
              <a:t>14/11/2023</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AF460CCD-32A8-4C11-B37D-8D2AF0DC7B01}" type="slidenum">
              <a:rPr lang="es-ES" smtClean="0"/>
              <a:t>‹Nº›</a:t>
            </a:fld>
            <a:endParaRPr lang="es-ES"/>
          </a:p>
        </p:txBody>
      </p:sp>
    </p:spTree>
    <p:extLst>
      <p:ext uri="{BB962C8B-B14F-4D97-AF65-F5344CB8AC3E}">
        <p14:creationId xmlns:p14="http://schemas.microsoft.com/office/powerpoint/2010/main" val="2823486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ECE30232-E4E7-462D-ABB2-5F9FB994C7AA}" type="datetimeFigureOut">
              <a:rPr lang="es-ES" smtClean="0"/>
              <a:t>14/11/2023</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AF460CCD-32A8-4C11-B37D-8D2AF0DC7B01}" type="slidenum">
              <a:rPr lang="es-ES" smtClean="0"/>
              <a:t>‹Nº›</a:t>
            </a:fld>
            <a:endParaRPr lang="es-ES"/>
          </a:p>
        </p:txBody>
      </p:sp>
    </p:spTree>
    <p:extLst>
      <p:ext uri="{BB962C8B-B14F-4D97-AF65-F5344CB8AC3E}">
        <p14:creationId xmlns:p14="http://schemas.microsoft.com/office/powerpoint/2010/main" val="27552470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CE30232-E4E7-462D-ABB2-5F9FB994C7AA}" type="datetimeFigureOut">
              <a:rPr lang="es-ES" smtClean="0"/>
              <a:t>14/11/2023</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AF460CCD-32A8-4C11-B37D-8D2AF0DC7B01}" type="slidenum">
              <a:rPr lang="es-ES" smtClean="0"/>
              <a:t>‹Nº›</a:t>
            </a:fld>
            <a:endParaRPr lang="es-ES"/>
          </a:p>
        </p:txBody>
      </p:sp>
    </p:spTree>
    <p:extLst>
      <p:ext uri="{BB962C8B-B14F-4D97-AF65-F5344CB8AC3E}">
        <p14:creationId xmlns:p14="http://schemas.microsoft.com/office/powerpoint/2010/main" val="42363385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CE30232-E4E7-462D-ABB2-5F9FB994C7AA}" type="datetimeFigureOut">
              <a:rPr lang="es-ES" smtClean="0"/>
              <a:t>14/11/2023</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AF460CCD-32A8-4C11-B37D-8D2AF0DC7B01}" type="slidenum">
              <a:rPr lang="es-ES" smtClean="0"/>
              <a:t>‹Nº›</a:t>
            </a:fld>
            <a:endParaRPr lang="es-ES"/>
          </a:p>
        </p:txBody>
      </p:sp>
    </p:spTree>
    <p:extLst>
      <p:ext uri="{BB962C8B-B14F-4D97-AF65-F5344CB8AC3E}">
        <p14:creationId xmlns:p14="http://schemas.microsoft.com/office/powerpoint/2010/main" val="1925576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CE30232-E4E7-462D-ABB2-5F9FB994C7AA}" type="datetimeFigureOut">
              <a:rPr lang="es-ES" smtClean="0"/>
              <a:t>14/11/2023</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AF460CCD-32A8-4C11-B37D-8D2AF0DC7B01}" type="slidenum">
              <a:rPr lang="es-ES" smtClean="0"/>
              <a:t>‹Nº›</a:t>
            </a:fld>
            <a:endParaRPr lang="es-ES"/>
          </a:p>
        </p:txBody>
      </p:sp>
    </p:spTree>
    <p:extLst>
      <p:ext uri="{BB962C8B-B14F-4D97-AF65-F5344CB8AC3E}">
        <p14:creationId xmlns:p14="http://schemas.microsoft.com/office/powerpoint/2010/main" val="138817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E30232-E4E7-462D-ABB2-5F9FB994C7AA}" type="datetimeFigureOut">
              <a:rPr lang="es-ES" smtClean="0"/>
              <a:t>14/11/2023</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460CCD-32A8-4C11-B37D-8D2AF0DC7B01}" type="slidenum">
              <a:rPr lang="es-ES" smtClean="0"/>
              <a:t>‹Nº›</a:t>
            </a:fld>
            <a:endParaRPr lang="es-ES"/>
          </a:p>
        </p:txBody>
      </p:sp>
    </p:spTree>
    <p:extLst>
      <p:ext uri="{BB962C8B-B14F-4D97-AF65-F5344CB8AC3E}">
        <p14:creationId xmlns:p14="http://schemas.microsoft.com/office/powerpoint/2010/main" val="34645953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emf"/><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youtu.be/cXghhnwSW6U?si=RLVou0xFc3-YBUi8" TargetMode="Externa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mlacruz@unizar.es"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0" y="0"/>
            <a:ext cx="9144000" cy="3493428"/>
          </a:xfrm>
        </p:spPr>
        <p:txBody>
          <a:bodyPr>
            <a:normAutofit/>
          </a:bodyPr>
          <a:lstStyle/>
          <a:p>
            <a:r>
              <a:rPr lang="es-ES" sz="3400" dirty="0" smtClean="0">
                <a:solidFill>
                  <a:srgbClr val="C00000"/>
                </a:solidFill>
                <a:latin typeface="Showcard Gothic" panose="04020904020102020604" pitchFamily="82" charset="0"/>
              </a:rPr>
              <a:t>Inteligencia artificial, reconocimiento biométrico y derechos humanos</a:t>
            </a:r>
            <a:br>
              <a:rPr lang="es-ES" sz="3400" dirty="0" smtClean="0">
                <a:solidFill>
                  <a:srgbClr val="C00000"/>
                </a:solidFill>
                <a:latin typeface="Showcard Gothic" panose="04020904020102020604" pitchFamily="82" charset="0"/>
              </a:rPr>
            </a:br>
            <a:r>
              <a:rPr lang="es-ES" sz="1000" dirty="0" smtClean="0">
                <a:solidFill>
                  <a:srgbClr val="C00000"/>
                </a:solidFill>
                <a:latin typeface="Showcard Gothic" panose="04020904020102020604" pitchFamily="82" charset="0"/>
              </a:rPr>
              <a:t/>
            </a:r>
            <a:br>
              <a:rPr lang="es-ES" sz="1000" dirty="0" smtClean="0">
                <a:solidFill>
                  <a:srgbClr val="C00000"/>
                </a:solidFill>
                <a:latin typeface="Showcard Gothic" panose="04020904020102020604" pitchFamily="82" charset="0"/>
              </a:rPr>
            </a:br>
            <a:r>
              <a:rPr lang="es-ES" sz="2000" b="1" i="1" dirty="0" smtClean="0">
                <a:solidFill>
                  <a:srgbClr val="C00000"/>
                </a:solidFill>
                <a:latin typeface="OCR A Extended" panose="02010509020102010303" pitchFamily="50" charset="0"/>
              </a:rPr>
              <a:t>Seminario</a:t>
            </a:r>
            <a:r>
              <a:rPr lang="es-ES" sz="2100" b="1" i="1" dirty="0" smtClean="0">
                <a:solidFill>
                  <a:srgbClr val="C00000"/>
                </a:solidFill>
                <a:latin typeface="OCR A Extended" panose="02010509020102010303" pitchFamily="50" charset="0"/>
              </a:rPr>
              <a:t> Libertad de Expresión, fundamentos, desarrollo histórico, situación actual y Retos futuros</a:t>
            </a:r>
            <a:r>
              <a:rPr lang="es-ES" sz="2100" b="1" dirty="0" smtClean="0">
                <a:solidFill>
                  <a:srgbClr val="C00000"/>
                </a:solidFill>
                <a:latin typeface="OCR A Extended" panose="02010509020102010303" pitchFamily="50" charset="0"/>
              </a:rPr>
              <a:t/>
            </a:r>
            <a:br>
              <a:rPr lang="es-ES" sz="2100" b="1" dirty="0" smtClean="0">
                <a:solidFill>
                  <a:srgbClr val="C00000"/>
                </a:solidFill>
                <a:latin typeface="OCR A Extended" panose="02010509020102010303" pitchFamily="50" charset="0"/>
              </a:rPr>
            </a:br>
            <a:r>
              <a:rPr lang="es-ES" sz="2100" b="1" dirty="0" smtClean="0">
                <a:solidFill>
                  <a:srgbClr val="C00000"/>
                </a:solidFill>
                <a:latin typeface="OCR A Extended" panose="02010509020102010303" pitchFamily="50" charset="0"/>
              </a:rPr>
              <a:t/>
            </a:r>
            <a:br>
              <a:rPr lang="es-ES" sz="2100" b="1" dirty="0" smtClean="0">
                <a:solidFill>
                  <a:srgbClr val="C00000"/>
                </a:solidFill>
                <a:latin typeface="OCR A Extended" panose="02010509020102010303" pitchFamily="50" charset="0"/>
              </a:rPr>
            </a:br>
            <a:r>
              <a:rPr lang="es-ES" sz="2200" dirty="0" smtClean="0">
                <a:solidFill>
                  <a:srgbClr val="C00000"/>
                </a:solidFill>
                <a:latin typeface="OCR A Extended" panose="02010509020102010303" pitchFamily="50" charset="0"/>
              </a:rPr>
              <a:t>Zaragoza, 26 y 27 de octubre 2023</a:t>
            </a:r>
            <a:endParaRPr lang="es-ES" sz="2200" dirty="0">
              <a:solidFill>
                <a:srgbClr val="C00000"/>
              </a:solidFill>
              <a:latin typeface="Bauhaus 93" panose="04030905020B02020C02" pitchFamily="82" charset="0"/>
            </a:endParaRPr>
          </a:p>
        </p:txBody>
      </p:sp>
      <p:sp>
        <p:nvSpPr>
          <p:cNvPr id="3" name="2 Subtítulo"/>
          <p:cNvSpPr>
            <a:spLocks noGrp="1"/>
          </p:cNvSpPr>
          <p:nvPr>
            <p:ph type="subTitle" idx="1"/>
          </p:nvPr>
        </p:nvSpPr>
        <p:spPr>
          <a:xfrm>
            <a:off x="2987824" y="4509120"/>
            <a:ext cx="5688632" cy="2160240"/>
          </a:xfrm>
        </p:spPr>
        <p:txBody>
          <a:bodyPr>
            <a:normAutofit/>
          </a:bodyPr>
          <a:lstStyle/>
          <a:p>
            <a:endParaRPr lang="es-ES" dirty="0" smtClean="0">
              <a:solidFill>
                <a:srgbClr val="0070C0"/>
              </a:solidFill>
            </a:endParaRPr>
          </a:p>
          <a:p>
            <a:r>
              <a:rPr lang="es-ES" i="1" dirty="0" smtClean="0">
                <a:solidFill>
                  <a:srgbClr val="0070C0"/>
                </a:solidFill>
              </a:rPr>
              <a:t>Miguel </a:t>
            </a:r>
            <a:r>
              <a:rPr lang="es-ES" i="1" dirty="0">
                <a:solidFill>
                  <a:srgbClr val="0070C0"/>
                </a:solidFill>
              </a:rPr>
              <a:t>L. </a:t>
            </a:r>
            <a:r>
              <a:rPr lang="es-ES" i="1" dirty="0" err="1">
                <a:solidFill>
                  <a:srgbClr val="0070C0"/>
                </a:solidFill>
              </a:rPr>
              <a:t>Lacruz</a:t>
            </a:r>
            <a:r>
              <a:rPr lang="es-ES" i="1" dirty="0">
                <a:solidFill>
                  <a:srgbClr val="0070C0"/>
                </a:solidFill>
              </a:rPr>
              <a:t> Mantecón</a:t>
            </a:r>
          </a:p>
          <a:p>
            <a:r>
              <a:rPr lang="es-ES" i="1" dirty="0">
                <a:solidFill>
                  <a:srgbClr val="0070C0"/>
                </a:solidFill>
              </a:rPr>
              <a:t>Universidad de Zaragoza</a:t>
            </a:r>
          </a:p>
          <a:p>
            <a:endParaRPr lang="es-ES" dirty="0"/>
          </a:p>
        </p:txBody>
      </p:sp>
      <p:pic>
        <p:nvPicPr>
          <p:cNvPr id="5" name="Imagen 4"/>
          <p:cNvPicPr>
            <a:picLocks noChangeAspect="1"/>
          </p:cNvPicPr>
          <p:nvPr/>
        </p:nvPicPr>
        <p:blipFill>
          <a:blip r:embed="rId2"/>
          <a:stretch>
            <a:fillRect/>
          </a:stretch>
        </p:blipFill>
        <p:spPr>
          <a:xfrm>
            <a:off x="247519" y="3735980"/>
            <a:ext cx="3172353" cy="3005388"/>
          </a:xfrm>
          <a:prstGeom prst="rect">
            <a:avLst/>
          </a:prstGeom>
        </p:spPr>
      </p:pic>
    </p:spTree>
    <p:extLst>
      <p:ext uri="{BB962C8B-B14F-4D97-AF65-F5344CB8AC3E}">
        <p14:creationId xmlns:p14="http://schemas.microsoft.com/office/powerpoint/2010/main" val="30053005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854" y="0"/>
            <a:ext cx="9022641" cy="548680"/>
          </a:xfrm>
        </p:spPr>
        <p:txBody>
          <a:bodyPr>
            <a:normAutofit/>
          </a:bodyPr>
          <a:lstStyle/>
          <a:p>
            <a:r>
              <a:rPr lang="es-ES" sz="2800" b="1" dirty="0">
                <a:solidFill>
                  <a:schemeClr val="accent5">
                    <a:lumMod val="75000"/>
                  </a:schemeClr>
                </a:solidFill>
              </a:rPr>
              <a:t>El perfilado </a:t>
            </a:r>
            <a:r>
              <a:rPr lang="es-ES" sz="2800" b="1" dirty="0" smtClean="0">
                <a:solidFill>
                  <a:schemeClr val="accent5">
                    <a:lumMod val="75000"/>
                  </a:schemeClr>
                </a:solidFill>
              </a:rPr>
              <a:t>predictivo</a:t>
            </a:r>
            <a:endParaRPr lang="es-ES" sz="2800" b="1" dirty="0">
              <a:solidFill>
                <a:schemeClr val="accent5">
                  <a:lumMod val="75000"/>
                </a:schemeClr>
              </a:solidFill>
            </a:endParaRPr>
          </a:p>
        </p:txBody>
      </p:sp>
      <p:sp>
        <p:nvSpPr>
          <p:cNvPr id="3" name="Marcador de contenido 2"/>
          <p:cNvSpPr>
            <a:spLocks noGrp="1"/>
          </p:cNvSpPr>
          <p:nvPr>
            <p:ph sz="half" idx="1"/>
          </p:nvPr>
        </p:nvSpPr>
        <p:spPr>
          <a:xfrm>
            <a:off x="0" y="764704"/>
            <a:ext cx="4572000" cy="6093296"/>
          </a:xfrm>
        </p:spPr>
        <p:style>
          <a:lnRef idx="1">
            <a:schemeClr val="accent5"/>
          </a:lnRef>
          <a:fillRef idx="2">
            <a:schemeClr val="accent5"/>
          </a:fillRef>
          <a:effectRef idx="1">
            <a:schemeClr val="accent5"/>
          </a:effectRef>
          <a:fontRef idx="minor">
            <a:schemeClr val="dk1"/>
          </a:fontRef>
        </p:style>
        <p:txBody>
          <a:bodyPr>
            <a:normAutofit fontScale="55000" lnSpcReduction="20000"/>
          </a:bodyPr>
          <a:lstStyle/>
          <a:p>
            <a:pPr marL="0" indent="0" algn="just">
              <a:buNone/>
            </a:pPr>
            <a:r>
              <a:rPr lang="es-ES" sz="3300" dirty="0" smtClean="0"/>
              <a:t>-Se </a:t>
            </a:r>
            <a:r>
              <a:rPr lang="es-ES" sz="3300" dirty="0"/>
              <a:t>define en el </a:t>
            </a:r>
            <a:r>
              <a:rPr lang="es-ES" sz="3300" b="1" dirty="0"/>
              <a:t>art. 4.4 del </a:t>
            </a:r>
            <a:r>
              <a:rPr lang="es-ES" sz="3300" b="1" dirty="0" smtClean="0"/>
              <a:t>RGPD</a:t>
            </a:r>
            <a:r>
              <a:rPr lang="es-ES" sz="3300" dirty="0" smtClean="0"/>
              <a:t>:  </a:t>
            </a:r>
            <a:r>
              <a:rPr lang="es-ES" sz="3300" i="1" dirty="0">
                <a:solidFill>
                  <a:srgbClr val="FF0000"/>
                </a:solidFill>
              </a:rPr>
              <a:t>«elaboración de perfiles»: </a:t>
            </a:r>
            <a:r>
              <a:rPr lang="es-ES" sz="3300" i="1" dirty="0"/>
              <a:t>toda forma de tratamiento automatizado de datos personales consistente en utilizar datos personales para evaluar determinados aspectos </a:t>
            </a:r>
            <a:r>
              <a:rPr lang="es-ES" sz="3300" i="1" dirty="0" smtClean="0"/>
              <a:t>de </a:t>
            </a:r>
            <a:r>
              <a:rPr lang="es-ES" sz="3300" i="1" dirty="0"/>
              <a:t>una persona física, en particular para analizar o predecir aspectos relativos al rendimiento profesional, situación económica, salud, preferencias personales, intereses, fiabilidad, </a:t>
            </a:r>
            <a:r>
              <a:rPr lang="es-ES" sz="3300" i="1" dirty="0" smtClean="0"/>
              <a:t>comporta-miento</a:t>
            </a:r>
            <a:r>
              <a:rPr lang="es-ES" sz="3300" i="1" dirty="0"/>
              <a:t>, ubicación o movimientos de dicha persona física</a:t>
            </a:r>
            <a:r>
              <a:rPr lang="es-ES" sz="3300" dirty="0"/>
              <a:t>. </a:t>
            </a:r>
            <a:endParaRPr lang="es-ES" sz="3300" dirty="0" smtClean="0"/>
          </a:p>
          <a:p>
            <a:pPr marL="0" indent="0" algn="just">
              <a:buNone/>
            </a:pPr>
            <a:r>
              <a:rPr lang="es-ES" sz="3300" dirty="0" smtClean="0"/>
              <a:t>-Va más allá de la identificación del sujeto</a:t>
            </a:r>
            <a:r>
              <a:rPr lang="es-ES" sz="3300" dirty="0"/>
              <a:t>, añadiendo </a:t>
            </a:r>
            <a:r>
              <a:rPr lang="es-ES" sz="3300" b="1" dirty="0"/>
              <a:t>datos </a:t>
            </a:r>
            <a:r>
              <a:rPr lang="es-ES" sz="3300" b="1" dirty="0" smtClean="0"/>
              <a:t>económicos</a:t>
            </a:r>
            <a:r>
              <a:rPr lang="es-ES" sz="3300" dirty="0" smtClean="0"/>
              <a:t>, </a:t>
            </a:r>
            <a:r>
              <a:rPr lang="es-ES" sz="3300" b="1" dirty="0" smtClean="0"/>
              <a:t>intereses </a:t>
            </a:r>
            <a:r>
              <a:rPr lang="es-ES" sz="3300" b="1" dirty="0"/>
              <a:t>de </a:t>
            </a:r>
            <a:r>
              <a:rPr lang="es-ES" sz="3300" b="1" dirty="0" smtClean="0"/>
              <a:t>consumo</a:t>
            </a:r>
            <a:r>
              <a:rPr lang="es-ES" sz="3300" dirty="0" smtClean="0"/>
              <a:t>, </a:t>
            </a:r>
            <a:r>
              <a:rPr lang="es-ES" sz="3300" b="1" dirty="0" smtClean="0"/>
              <a:t>tendencias políticas </a:t>
            </a:r>
            <a:r>
              <a:rPr lang="es-ES" sz="3300" dirty="0" smtClean="0"/>
              <a:t>o </a:t>
            </a:r>
            <a:r>
              <a:rPr lang="es-ES" sz="3300" b="1" dirty="0" smtClean="0"/>
              <a:t>datos </a:t>
            </a:r>
            <a:r>
              <a:rPr lang="es-ES" sz="3300" b="1" dirty="0"/>
              <a:t>médicos</a:t>
            </a:r>
            <a:r>
              <a:rPr lang="es-ES" sz="3300" dirty="0"/>
              <a:t> y </a:t>
            </a:r>
            <a:r>
              <a:rPr lang="es-ES" sz="3300" dirty="0" smtClean="0"/>
              <a:t>neurológicos. González Tapia: se </a:t>
            </a:r>
            <a:r>
              <a:rPr lang="es-ES" sz="3300" dirty="0"/>
              <a:t>puede lograr una extracción indirecta de datos de las personas a través de patrones de comportamiento, detección de emociones, tono y modulación del lenguaje, y datos </a:t>
            </a:r>
            <a:r>
              <a:rPr lang="es-ES" sz="3300" dirty="0" smtClean="0"/>
              <a:t>biométricos para, por ejemplo, la </a:t>
            </a:r>
            <a:r>
              <a:rPr lang="es-ES" sz="3300" dirty="0"/>
              <a:t>detección </a:t>
            </a:r>
            <a:r>
              <a:rPr lang="es-ES" sz="3300" dirty="0" smtClean="0"/>
              <a:t>del Párkinson a </a:t>
            </a:r>
            <a:r>
              <a:rPr lang="es-ES" sz="3300" dirty="0"/>
              <a:t>través del patrón de tecleo en el </a:t>
            </a:r>
            <a:r>
              <a:rPr lang="es-ES" sz="3300" dirty="0" smtClean="0"/>
              <a:t>móvil, del Alzheimer a partir de patrones de deambulación o atención, o de tendencias suicidas a partir de datos </a:t>
            </a:r>
            <a:r>
              <a:rPr lang="es-ES" sz="3300" dirty="0"/>
              <a:t>relativos a navegación por las redes </a:t>
            </a:r>
            <a:r>
              <a:rPr lang="es-ES" sz="3300" dirty="0" smtClean="0"/>
              <a:t>sociales.</a:t>
            </a:r>
          </a:p>
          <a:p>
            <a:pPr marL="0" indent="0" algn="just">
              <a:buNone/>
            </a:pPr>
            <a:r>
              <a:rPr lang="es-ES" sz="3300" dirty="0" smtClean="0"/>
              <a:t>-</a:t>
            </a:r>
            <a:r>
              <a:rPr lang="es-ES" sz="3300" dirty="0" err="1" smtClean="0"/>
              <a:t>Drummond</a:t>
            </a:r>
            <a:r>
              <a:rPr lang="es-ES" sz="3300" dirty="0" smtClean="0"/>
              <a:t>: todo empezó con las cookies.</a:t>
            </a:r>
          </a:p>
          <a:p>
            <a:pPr marL="0" indent="0">
              <a:buNone/>
            </a:pPr>
            <a:endParaRPr lang="es-ES" dirty="0"/>
          </a:p>
        </p:txBody>
      </p:sp>
      <p:sp>
        <p:nvSpPr>
          <p:cNvPr id="4" name="Marcador de contenido 3"/>
          <p:cNvSpPr>
            <a:spLocks noGrp="1"/>
          </p:cNvSpPr>
          <p:nvPr>
            <p:ph sz="half" idx="2"/>
          </p:nvPr>
        </p:nvSpPr>
        <p:spPr>
          <a:xfrm>
            <a:off x="4932040" y="764704"/>
            <a:ext cx="4211960" cy="6192688"/>
          </a:xfrm>
        </p:spPr>
        <p:txBody>
          <a:bodyPr>
            <a:normAutofit fontScale="55000" lnSpcReduction="20000"/>
          </a:bodyPr>
          <a:lstStyle/>
          <a:p>
            <a:pPr marL="0" indent="0">
              <a:buNone/>
            </a:pPr>
            <a:r>
              <a:rPr lang="es-ES" sz="3300" dirty="0" smtClean="0"/>
              <a:t>-Desarrollado </a:t>
            </a:r>
            <a:r>
              <a:rPr lang="es-ES" sz="3300" dirty="0"/>
              <a:t>sobre todo en el </a:t>
            </a:r>
            <a:r>
              <a:rPr lang="es-ES" sz="3300" b="1" dirty="0">
                <a:solidFill>
                  <a:schemeClr val="accent2"/>
                </a:solidFill>
              </a:rPr>
              <a:t>ámbito penal</a:t>
            </a:r>
            <a:r>
              <a:rPr lang="es-ES" sz="3300" b="1" dirty="0"/>
              <a:t> </a:t>
            </a:r>
            <a:r>
              <a:rPr lang="es-ES" sz="3300" dirty="0"/>
              <a:t>para sistemas de </a:t>
            </a:r>
            <a:r>
              <a:rPr lang="es-ES" sz="3300" b="1" dirty="0">
                <a:solidFill>
                  <a:schemeClr val="accent2"/>
                </a:solidFill>
              </a:rPr>
              <a:t>evaluación de riesgos de reincidencia</a:t>
            </a:r>
            <a:r>
              <a:rPr lang="es-ES" sz="3300" dirty="0"/>
              <a:t> criminal </a:t>
            </a:r>
            <a:r>
              <a:rPr lang="es-ES" sz="3300" dirty="0" smtClean="0"/>
              <a:t>basados en </a:t>
            </a:r>
            <a:r>
              <a:rPr lang="es-ES" sz="3300" dirty="0"/>
              <a:t>modelos estadísticos </a:t>
            </a:r>
            <a:r>
              <a:rPr lang="es-ES" sz="3300" dirty="0" smtClean="0"/>
              <a:t>a partir de indicadores </a:t>
            </a:r>
            <a:r>
              <a:rPr lang="es-ES" sz="3300" dirty="0"/>
              <a:t>relativos a </a:t>
            </a:r>
            <a:r>
              <a:rPr lang="es-ES" sz="3300" dirty="0" smtClean="0"/>
              <a:t>circunstancias </a:t>
            </a:r>
            <a:r>
              <a:rPr lang="es-ES" sz="3300" dirty="0"/>
              <a:t>personales del acusado (edad y sexo, nivel de estudios, contexto familiar, situación socio-laboral, consumo de </a:t>
            </a:r>
            <a:r>
              <a:rPr lang="es-ES" sz="3300" dirty="0" smtClean="0"/>
              <a:t>drogas), </a:t>
            </a:r>
            <a:r>
              <a:rPr lang="es-ES" sz="3300" dirty="0"/>
              <a:t>elementos socio-demográficos (lugar de residencia, contexto socioeconómico, relaciones </a:t>
            </a:r>
            <a:r>
              <a:rPr lang="es-ES" sz="3300" dirty="0" smtClean="0"/>
              <a:t>sociales) historial </a:t>
            </a:r>
            <a:r>
              <a:rPr lang="es-ES" sz="3300" dirty="0"/>
              <a:t>judicial </a:t>
            </a:r>
            <a:r>
              <a:rPr lang="es-ES" sz="3300" dirty="0" smtClean="0"/>
              <a:t>(delitos </a:t>
            </a:r>
            <a:r>
              <a:rPr lang="es-ES" sz="3300" dirty="0"/>
              <a:t>previos, historial de violencia, precedentes de incomparecencia ante el </a:t>
            </a:r>
            <a:r>
              <a:rPr lang="es-ES" sz="3300" dirty="0" smtClean="0"/>
              <a:t>tribunal…)</a:t>
            </a:r>
          </a:p>
          <a:p>
            <a:pPr marL="0" indent="0">
              <a:buNone/>
            </a:pPr>
            <a:r>
              <a:rPr lang="es-ES" sz="3300" dirty="0" smtClean="0">
                <a:solidFill>
                  <a:schemeClr val="accent2">
                    <a:lumMod val="75000"/>
                  </a:schemeClr>
                </a:solidFill>
              </a:rPr>
              <a:t>-</a:t>
            </a:r>
            <a:r>
              <a:rPr lang="es-ES" sz="3300" b="1" dirty="0">
                <a:solidFill>
                  <a:schemeClr val="accent2">
                    <a:lumMod val="75000"/>
                  </a:schemeClr>
                </a:solidFill>
              </a:rPr>
              <a:t>COMPAS </a:t>
            </a:r>
            <a:r>
              <a:rPr lang="es-ES" dirty="0">
                <a:solidFill>
                  <a:schemeClr val="accent2">
                    <a:lumMod val="75000"/>
                  </a:schemeClr>
                </a:solidFill>
              </a:rPr>
              <a:t>(</a:t>
            </a:r>
            <a:r>
              <a:rPr lang="es-ES" i="1" dirty="0" err="1">
                <a:solidFill>
                  <a:schemeClr val="accent2">
                    <a:lumMod val="75000"/>
                  </a:schemeClr>
                </a:solidFill>
              </a:rPr>
              <a:t>Correctional</a:t>
            </a:r>
            <a:r>
              <a:rPr lang="es-ES" i="1" dirty="0">
                <a:solidFill>
                  <a:schemeClr val="accent2">
                    <a:lumMod val="75000"/>
                  </a:schemeClr>
                </a:solidFill>
              </a:rPr>
              <a:t> </a:t>
            </a:r>
            <a:r>
              <a:rPr lang="es-ES" i="1" dirty="0" err="1">
                <a:solidFill>
                  <a:schemeClr val="accent2">
                    <a:lumMod val="75000"/>
                  </a:schemeClr>
                </a:solidFill>
              </a:rPr>
              <a:t>Offender</a:t>
            </a:r>
            <a:r>
              <a:rPr lang="es-ES" i="1" dirty="0">
                <a:solidFill>
                  <a:schemeClr val="accent2">
                    <a:lumMod val="75000"/>
                  </a:schemeClr>
                </a:solidFill>
              </a:rPr>
              <a:t> Management </a:t>
            </a:r>
            <a:r>
              <a:rPr lang="es-ES" i="1" dirty="0" err="1">
                <a:solidFill>
                  <a:schemeClr val="accent2">
                    <a:lumMod val="75000"/>
                  </a:schemeClr>
                </a:solidFill>
              </a:rPr>
              <a:t>Profiling</a:t>
            </a:r>
            <a:r>
              <a:rPr lang="es-ES" i="1" dirty="0">
                <a:solidFill>
                  <a:schemeClr val="accent2">
                    <a:lumMod val="75000"/>
                  </a:schemeClr>
                </a:solidFill>
              </a:rPr>
              <a:t> </a:t>
            </a:r>
            <a:r>
              <a:rPr lang="es-ES" i="1" dirty="0" err="1">
                <a:solidFill>
                  <a:schemeClr val="accent2">
                    <a:lumMod val="75000"/>
                  </a:schemeClr>
                </a:solidFill>
              </a:rPr>
              <a:t>for</a:t>
            </a:r>
            <a:r>
              <a:rPr lang="es-ES" i="1" dirty="0">
                <a:solidFill>
                  <a:schemeClr val="accent2">
                    <a:lumMod val="75000"/>
                  </a:schemeClr>
                </a:solidFill>
              </a:rPr>
              <a:t> </a:t>
            </a:r>
            <a:r>
              <a:rPr lang="es-ES" i="1" dirty="0" err="1">
                <a:solidFill>
                  <a:schemeClr val="accent2">
                    <a:lumMod val="75000"/>
                  </a:schemeClr>
                </a:solidFill>
              </a:rPr>
              <a:t>Alternative</a:t>
            </a:r>
            <a:r>
              <a:rPr lang="es-ES" i="1" dirty="0">
                <a:solidFill>
                  <a:schemeClr val="accent2">
                    <a:lumMod val="75000"/>
                  </a:schemeClr>
                </a:solidFill>
              </a:rPr>
              <a:t> </a:t>
            </a:r>
            <a:r>
              <a:rPr lang="es-ES" i="1" dirty="0" err="1" smtClean="0">
                <a:solidFill>
                  <a:schemeClr val="accent2">
                    <a:lumMod val="75000"/>
                  </a:schemeClr>
                </a:solidFill>
              </a:rPr>
              <a:t>Sanctions</a:t>
            </a:r>
            <a:r>
              <a:rPr lang="es-ES" i="1" dirty="0" smtClean="0">
                <a:solidFill>
                  <a:schemeClr val="accent2">
                    <a:lumMod val="75000"/>
                  </a:schemeClr>
                </a:solidFill>
              </a:rPr>
              <a:t>). </a:t>
            </a:r>
          </a:p>
          <a:p>
            <a:pPr marL="0" indent="0">
              <a:buNone/>
            </a:pPr>
            <a:endParaRPr lang="es-ES" i="1" dirty="0" smtClean="0"/>
          </a:p>
          <a:p>
            <a:pPr marL="0" indent="0">
              <a:buNone/>
            </a:pPr>
            <a:r>
              <a:rPr lang="es-ES" sz="2900" b="1" i="1" dirty="0" smtClean="0">
                <a:solidFill>
                  <a:srgbClr val="FF0000"/>
                </a:solidFill>
              </a:rPr>
              <a:t>Posibilidad de </a:t>
            </a:r>
            <a:r>
              <a:rPr lang="es-ES" sz="2900" b="1" i="1" dirty="0">
                <a:solidFill>
                  <a:srgbClr val="FF0000"/>
                </a:solidFill>
              </a:rPr>
              <a:t>reincidencia</a:t>
            </a:r>
            <a:r>
              <a:rPr lang="es-ES" sz="2900" i="1" dirty="0">
                <a:solidFill>
                  <a:srgbClr val="FF0000"/>
                </a:solidFill>
              </a:rPr>
              <a:t> </a:t>
            </a:r>
            <a:r>
              <a:rPr lang="es-ES" sz="2900" i="1" dirty="0" smtClean="0">
                <a:solidFill>
                  <a:srgbClr val="FF0000"/>
                </a:solidFill>
              </a:rPr>
              <a:t>se </a:t>
            </a:r>
            <a:r>
              <a:rPr lang="es-ES" sz="2900" i="1" dirty="0">
                <a:solidFill>
                  <a:srgbClr val="FF0000"/>
                </a:solidFill>
              </a:rPr>
              <a:t>calcula </a:t>
            </a:r>
            <a:r>
              <a:rPr lang="es-ES" sz="2900" i="1" dirty="0" smtClean="0">
                <a:solidFill>
                  <a:srgbClr val="FF0000"/>
                </a:solidFill>
              </a:rPr>
              <a:t>= </a:t>
            </a:r>
            <a:r>
              <a:rPr lang="es-ES" sz="2900" b="1" i="1" dirty="0" smtClean="0">
                <a:solidFill>
                  <a:srgbClr val="FF0000"/>
                </a:solidFill>
              </a:rPr>
              <a:t>a</a:t>
            </a:r>
            <a:r>
              <a:rPr lang="es-ES" sz="2900" i="1" dirty="0" smtClean="0">
                <a:solidFill>
                  <a:srgbClr val="FF0000"/>
                </a:solidFill>
              </a:rPr>
              <a:t>(-w) + </a:t>
            </a:r>
            <a:r>
              <a:rPr lang="es-ES" sz="2900" b="1" i="1" dirty="0" err="1" smtClean="0">
                <a:solidFill>
                  <a:srgbClr val="FF0000"/>
                </a:solidFill>
              </a:rPr>
              <a:t>a</a:t>
            </a:r>
            <a:r>
              <a:rPr lang="es-ES" sz="2500" b="1" i="1" dirty="0" err="1" smtClean="0">
                <a:solidFill>
                  <a:srgbClr val="FF0000"/>
                </a:solidFill>
              </a:rPr>
              <a:t>primero</a:t>
            </a:r>
            <a:r>
              <a:rPr lang="es-ES" sz="2900" i="1" dirty="0" smtClean="0">
                <a:solidFill>
                  <a:srgbClr val="FF0000"/>
                </a:solidFill>
              </a:rPr>
              <a:t>(-w) + </a:t>
            </a:r>
            <a:r>
              <a:rPr lang="es-ES" sz="2900" b="1" i="1" dirty="0" err="1" smtClean="0">
                <a:solidFill>
                  <a:srgbClr val="FF0000"/>
                </a:solidFill>
              </a:rPr>
              <a:t>h</a:t>
            </a:r>
            <a:r>
              <a:rPr lang="es-ES" sz="2500" b="1" i="1" dirty="0" err="1" smtClean="0">
                <a:solidFill>
                  <a:srgbClr val="FF0000"/>
                </a:solidFill>
              </a:rPr>
              <a:t>violencia</a:t>
            </a:r>
            <a:r>
              <a:rPr lang="es-ES" sz="2900" i="1" dirty="0" smtClean="0">
                <a:solidFill>
                  <a:srgbClr val="FF0000"/>
                </a:solidFill>
              </a:rPr>
              <a:t> w + </a:t>
            </a:r>
            <a:r>
              <a:rPr lang="es-ES" sz="2900" b="1" i="1" dirty="0" err="1" smtClean="0">
                <a:solidFill>
                  <a:srgbClr val="FF0000"/>
                </a:solidFill>
              </a:rPr>
              <a:t>w</a:t>
            </a:r>
            <a:r>
              <a:rPr lang="es-ES" sz="2500" b="1" i="1" dirty="0" err="1" smtClean="0">
                <a:solidFill>
                  <a:srgbClr val="FF0000"/>
                </a:solidFill>
              </a:rPr>
              <a:t>educación</a:t>
            </a:r>
            <a:r>
              <a:rPr lang="es-ES" sz="2900" i="1" dirty="0" smtClean="0">
                <a:solidFill>
                  <a:srgbClr val="FF0000"/>
                </a:solidFill>
              </a:rPr>
              <a:t> w + </a:t>
            </a:r>
            <a:r>
              <a:rPr lang="es-ES" sz="2900" b="1" i="1" dirty="0" err="1" smtClean="0">
                <a:solidFill>
                  <a:srgbClr val="FF0000"/>
                </a:solidFill>
              </a:rPr>
              <a:t>h</a:t>
            </a:r>
            <a:r>
              <a:rPr lang="es-ES" sz="2500" b="1" i="1" dirty="0" err="1" smtClean="0">
                <a:solidFill>
                  <a:srgbClr val="FF0000"/>
                </a:solidFill>
              </a:rPr>
              <a:t>incumplimientos</a:t>
            </a:r>
            <a:r>
              <a:rPr lang="es-ES" sz="2900" i="1" dirty="0" smtClean="0">
                <a:solidFill>
                  <a:srgbClr val="FF0000"/>
                </a:solidFill>
              </a:rPr>
              <a:t>  w</a:t>
            </a:r>
          </a:p>
          <a:p>
            <a:pPr marL="0" indent="0">
              <a:buNone/>
            </a:pPr>
            <a:endParaRPr lang="es-ES" sz="2000" i="1" dirty="0" smtClean="0"/>
          </a:p>
          <a:p>
            <a:pPr marL="0" indent="0">
              <a:buNone/>
            </a:pPr>
            <a:endParaRPr lang="es-ES" sz="2000" i="1" dirty="0"/>
          </a:p>
          <a:p>
            <a:pPr marL="0" indent="0">
              <a:buNone/>
            </a:pPr>
            <a:r>
              <a:rPr lang="es-ES" sz="2000" i="1" dirty="0" smtClean="0"/>
              <a:t>a = edad actual</a:t>
            </a:r>
          </a:p>
          <a:p>
            <a:pPr marL="0" indent="0">
              <a:buNone/>
            </a:pPr>
            <a:r>
              <a:rPr lang="es-ES" sz="2000" i="1" dirty="0" err="1"/>
              <a:t>aprimero</a:t>
            </a:r>
            <a:r>
              <a:rPr lang="es-ES" sz="2000" i="1" dirty="0" smtClean="0"/>
              <a:t> = </a:t>
            </a:r>
            <a:r>
              <a:rPr lang="es-ES" sz="2000" dirty="0" smtClean="0"/>
              <a:t>edad del primer arresto</a:t>
            </a:r>
          </a:p>
          <a:p>
            <a:pPr marL="0" indent="0">
              <a:buNone/>
            </a:pPr>
            <a:r>
              <a:rPr lang="es-ES" sz="2000" i="1" dirty="0" err="1" smtClean="0"/>
              <a:t>Hviolencia</a:t>
            </a:r>
            <a:r>
              <a:rPr lang="es-ES" sz="2000" i="1" dirty="0" smtClean="0"/>
              <a:t> = </a:t>
            </a:r>
            <a:r>
              <a:rPr lang="es-ES" sz="2000" dirty="0" smtClean="0"/>
              <a:t>antecedentes </a:t>
            </a:r>
          </a:p>
          <a:p>
            <a:pPr marL="0" indent="0">
              <a:buNone/>
            </a:pPr>
            <a:r>
              <a:rPr lang="es-ES" sz="2000" i="1" dirty="0" err="1" smtClean="0"/>
              <a:t>Weducación</a:t>
            </a:r>
            <a:r>
              <a:rPr lang="es-ES" sz="2000" i="1" dirty="0" smtClean="0"/>
              <a:t> = </a:t>
            </a:r>
            <a:r>
              <a:rPr lang="es-ES" sz="2000" dirty="0" smtClean="0"/>
              <a:t>estudios</a:t>
            </a:r>
          </a:p>
          <a:p>
            <a:pPr marL="0" indent="0">
              <a:buNone/>
            </a:pPr>
            <a:r>
              <a:rPr lang="es-ES" sz="2000" i="1" dirty="0" err="1"/>
              <a:t>hincumplimientos</a:t>
            </a:r>
            <a:r>
              <a:rPr lang="es-ES" sz="2000" i="1" dirty="0" smtClean="0"/>
              <a:t> = </a:t>
            </a:r>
            <a:r>
              <a:rPr lang="es-ES" sz="2000" dirty="0" smtClean="0"/>
              <a:t>incumplimientos e incomparecencias</a:t>
            </a:r>
          </a:p>
          <a:p>
            <a:pPr marL="0" indent="0">
              <a:buNone/>
            </a:pPr>
            <a:r>
              <a:rPr lang="es-ES" sz="2000" i="1" dirty="0" smtClean="0"/>
              <a:t>W = expresa la relación del ítem con la frecuencia de reincidencia según datos estadísticos.</a:t>
            </a:r>
          </a:p>
          <a:p>
            <a:pPr marL="0" indent="0">
              <a:buNone/>
            </a:pPr>
            <a:endParaRPr lang="es-ES" i="1" dirty="0"/>
          </a:p>
        </p:txBody>
      </p:sp>
      <p:sp>
        <p:nvSpPr>
          <p:cNvPr id="5" name="Rectángulo 4"/>
          <p:cNvSpPr/>
          <p:nvPr/>
        </p:nvSpPr>
        <p:spPr>
          <a:xfrm>
            <a:off x="4932040" y="4365104"/>
            <a:ext cx="4211960" cy="10081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6099533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9144000" cy="764704"/>
          </a:xfrm>
        </p:spPr>
        <p:txBody>
          <a:bodyPr>
            <a:normAutofit/>
          </a:bodyPr>
          <a:lstStyle/>
          <a:p>
            <a:r>
              <a:rPr lang="es-ES" sz="2800" b="1" dirty="0" smtClean="0">
                <a:solidFill>
                  <a:srgbClr val="0070C0"/>
                </a:solidFill>
              </a:rPr>
              <a:t>Reconocimiento </a:t>
            </a:r>
            <a:r>
              <a:rPr lang="es-ES" sz="2800" b="1" dirty="0">
                <a:solidFill>
                  <a:srgbClr val="0070C0"/>
                </a:solidFill>
              </a:rPr>
              <a:t>de emociones y </a:t>
            </a:r>
            <a:r>
              <a:rPr lang="es-ES" sz="2800" b="1" dirty="0" smtClean="0">
                <a:solidFill>
                  <a:srgbClr val="0070C0"/>
                </a:solidFill>
              </a:rPr>
              <a:t>detección </a:t>
            </a:r>
            <a:r>
              <a:rPr lang="es-ES" sz="2800" b="1" dirty="0">
                <a:solidFill>
                  <a:srgbClr val="0070C0"/>
                </a:solidFill>
              </a:rPr>
              <a:t>del pensamiento</a:t>
            </a:r>
          </a:p>
        </p:txBody>
      </p:sp>
      <p:sp>
        <p:nvSpPr>
          <p:cNvPr id="3" name="Marcador de contenido 2"/>
          <p:cNvSpPr>
            <a:spLocks noGrp="1"/>
          </p:cNvSpPr>
          <p:nvPr>
            <p:ph sz="half" idx="1"/>
          </p:nvPr>
        </p:nvSpPr>
        <p:spPr>
          <a:xfrm>
            <a:off x="107504" y="836712"/>
            <a:ext cx="3960440" cy="5904656"/>
          </a:xfrm>
        </p:spPr>
        <p:txBody>
          <a:bodyPr>
            <a:noAutofit/>
          </a:bodyPr>
          <a:lstStyle/>
          <a:p>
            <a:pPr marL="0" indent="0">
              <a:buNone/>
            </a:pPr>
            <a:r>
              <a:rPr lang="es-ES" sz="1800" dirty="0" smtClean="0"/>
              <a:t>-La </a:t>
            </a:r>
            <a:r>
              <a:rPr lang="es-ES" sz="1800" b="1" dirty="0" smtClean="0"/>
              <a:t>Ley </a:t>
            </a:r>
            <a:r>
              <a:rPr lang="es-ES" sz="1800" b="1" dirty="0"/>
              <a:t>de la IA </a:t>
            </a:r>
            <a:r>
              <a:rPr lang="es-ES" sz="1800" dirty="0"/>
              <a:t>hace </a:t>
            </a:r>
            <a:r>
              <a:rPr lang="es-ES" sz="1800" dirty="0" smtClean="0"/>
              <a:t>referencia </a:t>
            </a:r>
            <a:r>
              <a:rPr lang="es-ES" sz="1800" dirty="0"/>
              <a:t>a la utilización de los </a:t>
            </a:r>
            <a:r>
              <a:rPr lang="es-ES" sz="1800" dirty="0">
                <a:solidFill>
                  <a:schemeClr val="accent5"/>
                </a:solidFill>
              </a:rPr>
              <a:t>datos biométricos </a:t>
            </a:r>
            <a:r>
              <a:rPr lang="es-ES" sz="1800" dirty="0"/>
              <a:t>para la </a:t>
            </a:r>
            <a:r>
              <a:rPr lang="es-ES" sz="1800" b="1" dirty="0"/>
              <a:t>labor policial </a:t>
            </a:r>
            <a:r>
              <a:rPr lang="es-ES" sz="1800" dirty="0"/>
              <a:t>en </a:t>
            </a:r>
            <a:r>
              <a:rPr lang="es-ES" sz="1800" dirty="0" smtClean="0">
                <a:solidFill>
                  <a:schemeClr val="accent5"/>
                </a:solidFill>
              </a:rPr>
              <a:t>interrogatorios</a:t>
            </a:r>
            <a:r>
              <a:rPr lang="es-ES" sz="1800" dirty="0" smtClean="0"/>
              <a:t> </a:t>
            </a:r>
            <a:r>
              <a:rPr lang="es-ES" sz="1800" dirty="0"/>
              <a:t>y </a:t>
            </a:r>
            <a:r>
              <a:rPr lang="es-ES" sz="1800" dirty="0" smtClean="0"/>
              <a:t>averiguación </a:t>
            </a:r>
            <a:r>
              <a:rPr lang="es-ES" sz="1800" dirty="0"/>
              <a:t>de la </a:t>
            </a:r>
            <a:r>
              <a:rPr lang="es-ES" sz="1800" dirty="0">
                <a:solidFill>
                  <a:srgbClr val="FF0000"/>
                </a:solidFill>
              </a:rPr>
              <a:t>veracidad o falsedad de las declaraciones </a:t>
            </a:r>
            <a:r>
              <a:rPr lang="es-ES" sz="1800" dirty="0" smtClean="0"/>
              <a:t>(</a:t>
            </a:r>
            <a:r>
              <a:rPr lang="es-ES" sz="1800" b="1" dirty="0" smtClean="0"/>
              <a:t>Considerando 38 </a:t>
            </a:r>
            <a:r>
              <a:rPr lang="es-ES" sz="1800" b="1" dirty="0"/>
              <a:t>y art. 3.34</a:t>
            </a:r>
            <a:r>
              <a:rPr lang="es-ES" sz="1800" dirty="0"/>
              <a:t> </a:t>
            </a:r>
            <a:r>
              <a:rPr lang="es-ES" sz="1800" dirty="0" smtClean="0"/>
              <a:t>define </a:t>
            </a:r>
            <a:r>
              <a:rPr lang="es-ES" sz="1800" dirty="0"/>
              <a:t>al </a:t>
            </a:r>
            <a:r>
              <a:rPr lang="es-ES" sz="1800" b="1" dirty="0">
                <a:solidFill>
                  <a:srgbClr val="C00000"/>
                </a:solidFill>
              </a:rPr>
              <a:t>«Sistema de </a:t>
            </a:r>
            <a:r>
              <a:rPr lang="es-ES" sz="1800" b="1" dirty="0" err="1" smtClean="0">
                <a:solidFill>
                  <a:srgbClr val="C00000"/>
                </a:solidFill>
              </a:rPr>
              <a:t>recono</a:t>
            </a:r>
            <a:r>
              <a:rPr lang="es-ES" sz="1800" b="1" dirty="0" smtClean="0">
                <a:solidFill>
                  <a:srgbClr val="C00000"/>
                </a:solidFill>
              </a:rPr>
              <a:t>-cimiento </a:t>
            </a:r>
            <a:r>
              <a:rPr lang="es-ES" sz="1800" b="1" dirty="0">
                <a:solidFill>
                  <a:srgbClr val="C00000"/>
                </a:solidFill>
              </a:rPr>
              <a:t>de emociones» </a:t>
            </a:r>
            <a:r>
              <a:rPr lang="es-ES" sz="1800" dirty="0"/>
              <a:t>como un </a:t>
            </a:r>
            <a:r>
              <a:rPr lang="es-ES" sz="1800" dirty="0" err="1" smtClean="0"/>
              <a:t>siste-ma</a:t>
            </a:r>
            <a:r>
              <a:rPr lang="es-ES" sz="1800" dirty="0" smtClean="0"/>
              <a:t> </a:t>
            </a:r>
            <a:r>
              <a:rPr lang="es-ES" sz="1800" dirty="0"/>
              <a:t>de IA destinado a detectar o deducir las emociones o </a:t>
            </a:r>
            <a:r>
              <a:rPr lang="es-ES" sz="1800" dirty="0" smtClean="0"/>
              <a:t>intenciones </a:t>
            </a:r>
            <a:r>
              <a:rPr lang="es-ES" sz="1800" dirty="0"/>
              <a:t>de </a:t>
            </a:r>
            <a:r>
              <a:rPr lang="es-ES" sz="1800" dirty="0" err="1" smtClean="0"/>
              <a:t>perso-nas</a:t>
            </a:r>
            <a:r>
              <a:rPr lang="es-ES" sz="1800" dirty="0" smtClean="0"/>
              <a:t> a </a:t>
            </a:r>
            <a:r>
              <a:rPr lang="es-ES" sz="1800" dirty="0"/>
              <a:t>partir de sus datos biométricos</a:t>
            </a:r>
            <a:r>
              <a:rPr lang="es-ES" sz="1800" dirty="0" smtClean="0"/>
              <a:t>.</a:t>
            </a:r>
          </a:p>
          <a:p>
            <a:pPr marL="0" indent="0">
              <a:buNone/>
            </a:pPr>
            <a:r>
              <a:rPr lang="es-ES" sz="1800" dirty="0" smtClean="0"/>
              <a:t>-Se </a:t>
            </a:r>
            <a:r>
              <a:rPr lang="es-ES" sz="1800" dirty="0"/>
              <a:t>ha empleado en control de </a:t>
            </a:r>
            <a:r>
              <a:rPr lang="es-ES" sz="1800" dirty="0" err="1" smtClean="0"/>
              <a:t>fronte</a:t>
            </a:r>
            <a:r>
              <a:rPr lang="es-ES" sz="1800" dirty="0" smtClean="0"/>
              <a:t>-ras, </a:t>
            </a:r>
            <a:r>
              <a:rPr lang="es-ES" sz="1800" dirty="0"/>
              <a:t>en EEUU, con el </a:t>
            </a:r>
            <a:r>
              <a:rPr lang="es-ES" sz="1800" dirty="0" smtClean="0"/>
              <a:t>Agente </a:t>
            </a:r>
            <a:r>
              <a:rPr lang="es-ES" sz="1800" dirty="0"/>
              <a:t>Virtual Automatizado para la Evaluación de la Verdad en Tiempo Real (AVATAR - </a:t>
            </a:r>
            <a:r>
              <a:rPr lang="es-ES" sz="1800" i="1" dirty="0" err="1"/>
              <a:t>Automated</a:t>
            </a:r>
            <a:r>
              <a:rPr lang="es-ES" sz="1800" i="1" dirty="0"/>
              <a:t> Virtual </a:t>
            </a:r>
            <a:r>
              <a:rPr lang="es-ES" sz="1800" i="1" dirty="0" err="1"/>
              <a:t>Agent</a:t>
            </a:r>
            <a:r>
              <a:rPr lang="es-ES" sz="1800" i="1" dirty="0"/>
              <a:t> </a:t>
            </a:r>
            <a:r>
              <a:rPr lang="es-ES" sz="1800" i="1" dirty="0" err="1"/>
              <a:t>for</a:t>
            </a:r>
            <a:r>
              <a:rPr lang="es-ES" sz="1800" i="1" dirty="0"/>
              <a:t> </a:t>
            </a:r>
            <a:r>
              <a:rPr lang="es-ES" sz="1800" i="1" dirty="0" err="1"/>
              <a:t>Truth</a:t>
            </a:r>
            <a:r>
              <a:rPr lang="es-ES" sz="1800" i="1" dirty="0"/>
              <a:t> </a:t>
            </a:r>
            <a:r>
              <a:rPr lang="es-ES" sz="1800" i="1" dirty="0" err="1"/>
              <a:t>Assessments</a:t>
            </a:r>
            <a:r>
              <a:rPr lang="es-ES" sz="1800" i="1" dirty="0"/>
              <a:t> in Real Time</a:t>
            </a:r>
            <a:r>
              <a:rPr lang="es-ES" sz="1800" dirty="0"/>
              <a:t>), que analiza el comportamiento no verbal y verbal de los viajeros. En Europa, la Comisión Europea financió el proyecto </a:t>
            </a:r>
            <a:r>
              <a:rPr lang="es-ES" sz="1800" i="1" dirty="0" err="1"/>
              <a:t>Intelligent</a:t>
            </a:r>
            <a:r>
              <a:rPr lang="es-ES" sz="1800" i="1" dirty="0"/>
              <a:t> Portable Control </a:t>
            </a:r>
            <a:r>
              <a:rPr lang="es-ES" sz="1800" i="1" dirty="0" err="1"/>
              <a:t>System</a:t>
            </a:r>
            <a:r>
              <a:rPr lang="es-ES" sz="1800" i="1" dirty="0"/>
              <a:t> </a:t>
            </a:r>
            <a:r>
              <a:rPr lang="es-ES" sz="1800" dirty="0"/>
              <a:t>(</a:t>
            </a:r>
            <a:r>
              <a:rPr lang="es-ES" sz="1800" dirty="0" err="1"/>
              <a:t>iBorderCtrl</a:t>
            </a:r>
            <a:r>
              <a:rPr lang="es-ES" sz="1800" dirty="0"/>
              <a:t>)</a:t>
            </a:r>
          </a:p>
        </p:txBody>
      </p:sp>
      <p:pic>
        <p:nvPicPr>
          <p:cNvPr id="4" name="Imagen 3"/>
          <p:cNvPicPr>
            <a:picLocks noChangeAspect="1"/>
          </p:cNvPicPr>
          <p:nvPr/>
        </p:nvPicPr>
        <p:blipFill>
          <a:blip r:embed="rId2"/>
          <a:stretch>
            <a:fillRect/>
          </a:stretch>
        </p:blipFill>
        <p:spPr>
          <a:xfrm>
            <a:off x="4283968" y="1628800"/>
            <a:ext cx="4720307" cy="2880320"/>
          </a:xfrm>
          <a:prstGeom prst="rect">
            <a:avLst/>
          </a:prstGeom>
        </p:spPr>
      </p:pic>
      <p:pic>
        <p:nvPicPr>
          <p:cNvPr id="7" name="Imagen 6"/>
          <p:cNvPicPr>
            <a:picLocks noChangeAspect="1"/>
          </p:cNvPicPr>
          <p:nvPr/>
        </p:nvPicPr>
        <p:blipFill>
          <a:blip r:embed="rId3"/>
          <a:stretch>
            <a:fillRect/>
          </a:stretch>
        </p:blipFill>
        <p:spPr>
          <a:xfrm>
            <a:off x="6084168" y="3789040"/>
            <a:ext cx="2794820" cy="2960998"/>
          </a:xfrm>
          <a:prstGeom prst="rect">
            <a:avLst/>
          </a:prstGeom>
        </p:spPr>
      </p:pic>
      <p:sp>
        <p:nvSpPr>
          <p:cNvPr id="5" name="Rectángulo 4"/>
          <p:cNvSpPr/>
          <p:nvPr/>
        </p:nvSpPr>
        <p:spPr>
          <a:xfrm>
            <a:off x="4355976" y="764704"/>
            <a:ext cx="4896544" cy="646331"/>
          </a:xfrm>
          <a:prstGeom prst="rect">
            <a:avLst/>
          </a:prstGeom>
        </p:spPr>
        <p:txBody>
          <a:bodyPr wrap="square">
            <a:spAutoFit/>
          </a:bodyPr>
          <a:lstStyle/>
          <a:p>
            <a:r>
              <a:rPr lang="es-ES" dirty="0" smtClean="0"/>
              <a:t>-El reconocimiento de </a:t>
            </a:r>
            <a:r>
              <a:rPr lang="es-ES" dirty="0" smtClean="0">
                <a:solidFill>
                  <a:srgbClr val="C00000"/>
                </a:solidFill>
              </a:rPr>
              <a:t>emociones</a:t>
            </a:r>
            <a:r>
              <a:rPr lang="es-ES" dirty="0" smtClean="0"/>
              <a:t> y la </a:t>
            </a:r>
            <a:r>
              <a:rPr lang="es-ES" dirty="0" smtClean="0">
                <a:solidFill>
                  <a:srgbClr val="C00000"/>
                </a:solidFill>
              </a:rPr>
              <a:t>atención</a:t>
            </a:r>
            <a:r>
              <a:rPr lang="es-ES" dirty="0" smtClean="0"/>
              <a:t> se puede efectuar mediante </a:t>
            </a:r>
            <a:r>
              <a:rPr lang="es-ES" b="1" dirty="0" smtClean="0">
                <a:solidFill>
                  <a:srgbClr val="C00000"/>
                </a:solidFill>
              </a:rPr>
              <a:t>una simple cámara</a:t>
            </a:r>
            <a:endParaRPr lang="es-ES" b="1" dirty="0">
              <a:solidFill>
                <a:srgbClr val="C00000"/>
              </a:solidFill>
            </a:endParaRPr>
          </a:p>
        </p:txBody>
      </p:sp>
    </p:spTree>
    <p:extLst>
      <p:ext uri="{BB962C8B-B14F-4D97-AF65-F5344CB8AC3E}">
        <p14:creationId xmlns:p14="http://schemas.microsoft.com/office/powerpoint/2010/main" val="14090353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21280" y="263677"/>
            <a:ext cx="8966218" cy="2549447"/>
          </a:xfrm>
          <a:prstGeom prst="rect">
            <a:avLst/>
          </a:prstGeom>
        </p:spPr>
      </p:pic>
      <p:sp>
        <p:nvSpPr>
          <p:cNvPr id="3" name="Rectángulo 2"/>
          <p:cNvSpPr/>
          <p:nvPr/>
        </p:nvSpPr>
        <p:spPr>
          <a:xfrm>
            <a:off x="23043" y="2708920"/>
            <a:ext cx="2892773" cy="523220"/>
          </a:xfrm>
          <a:prstGeom prst="rect">
            <a:avLst/>
          </a:prstGeom>
        </p:spPr>
        <p:txBody>
          <a:bodyPr wrap="square">
            <a:spAutoFit/>
          </a:bodyPr>
          <a:lstStyle/>
          <a:p>
            <a:r>
              <a:rPr lang="en-US" sz="1400" dirty="0"/>
              <a:t>Figure 1. Brain decoding &amp; video </a:t>
            </a:r>
            <a:r>
              <a:rPr lang="en-US" sz="1400" dirty="0" smtClean="0"/>
              <a:t>reconstruction </a:t>
            </a:r>
            <a:endParaRPr lang="es-ES" sz="1400" dirty="0"/>
          </a:p>
        </p:txBody>
      </p:sp>
      <p:sp>
        <p:nvSpPr>
          <p:cNvPr id="4" name="Rectángulo 3"/>
          <p:cNvSpPr/>
          <p:nvPr/>
        </p:nvSpPr>
        <p:spPr>
          <a:xfrm>
            <a:off x="5508104" y="2708920"/>
            <a:ext cx="3612854" cy="1138773"/>
          </a:xfrm>
          <a:prstGeom prst="rect">
            <a:avLst/>
          </a:prstGeom>
        </p:spPr>
        <p:txBody>
          <a:bodyPr wrap="square">
            <a:spAutoFit/>
          </a:bodyPr>
          <a:lstStyle/>
          <a:p>
            <a:r>
              <a:rPr lang="es-ES" dirty="0" smtClean="0"/>
              <a:t> </a:t>
            </a:r>
            <a:r>
              <a:rPr lang="en-US" sz="1400" b="1" i="1" dirty="0"/>
              <a:t>Cinematic Mindscapes: High-quality Video Reconstruction from Brain </a:t>
            </a:r>
            <a:r>
              <a:rPr lang="en-US" sz="1400" b="1" i="1" dirty="0" smtClean="0"/>
              <a:t>Activity </a:t>
            </a:r>
            <a:r>
              <a:rPr lang="es-ES" sz="1200" dirty="0" err="1" smtClean="0"/>
              <a:t>Zijiao</a:t>
            </a:r>
            <a:r>
              <a:rPr lang="es-ES" sz="1200" dirty="0" smtClean="0"/>
              <a:t> </a:t>
            </a:r>
            <a:r>
              <a:rPr lang="es-ES" sz="1200" dirty="0" err="1" smtClean="0"/>
              <a:t>Chen</a:t>
            </a:r>
            <a:r>
              <a:rPr lang="es-ES" sz="1200" dirty="0" smtClean="0"/>
              <a:t>, Juan Helen </a:t>
            </a:r>
            <a:r>
              <a:rPr lang="es-ES" sz="1200" dirty="0" err="1" smtClean="0"/>
              <a:t>Zhou</a:t>
            </a:r>
            <a:r>
              <a:rPr lang="es-ES" sz="1200" dirty="0" smtClean="0"/>
              <a:t> -</a:t>
            </a:r>
            <a:r>
              <a:rPr lang="es-ES" sz="1200" dirty="0" err="1" smtClean="0"/>
              <a:t>National</a:t>
            </a:r>
            <a:r>
              <a:rPr lang="es-ES" sz="1200" dirty="0" smtClean="0"/>
              <a:t> </a:t>
            </a:r>
            <a:r>
              <a:rPr lang="es-ES" sz="1200" dirty="0" err="1" smtClean="0"/>
              <a:t>University</a:t>
            </a:r>
            <a:r>
              <a:rPr lang="es-ES" sz="1200" dirty="0" smtClean="0"/>
              <a:t> of </a:t>
            </a:r>
            <a:r>
              <a:rPr lang="es-ES" sz="1200" dirty="0" err="1" smtClean="0"/>
              <a:t>Singapore</a:t>
            </a:r>
            <a:r>
              <a:rPr lang="es-ES" sz="1200" dirty="0" smtClean="0"/>
              <a:t>,</a:t>
            </a:r>
            <a:r>
              <a:rPr lang="en-US" sz="1200" dirty="0" smtClean="0"/>
              <a:t> </a:t>
            </a:r>
            <a:r>
              <a:rPr lang="en-US" sz="1200" dirty="0" err="1" smtClean="0"/>
              <a:t>Jiaxin</a:t>
            </a:r>
            <a:r>
              <a:rPr lang="en-US" sz="1200" dirty="0" smtClean="0"/>
              <a:t> Qing -The Chinese University of Hong Kong</a:t>
            </a:r>
            <a:r>
              <a:rPr lang="es-ES" sz="1200" dirty="0" smtClean="0"/>
              <a:t>. </a:t>
            </a:r>
            <a:r>
              <a:rPr lang="es-ES" sz="1200" i="1" dirty="0" err="1" smtClean="0"/>
              <a:t>Preprint</a:t>
            </a:r>
            <a:r>
              <a:rPr lang="es-ES" sz="1200" i="1" dirty="0" smtClean="0"/>
              <a:t> </a:t>
            </a:r>
            <a:r>
              <a:rPr lang="es-ES" sz="1200" dirty="0"/>
              <a:t>en arXiv:2305.11675</a:t>
            </a:r>
          </a:p>
        </p:txBody>
      </p:sp>
      <p:pic>
        <p:nvPicPr>
          <p:cNvPr id="6" name="Imagen 5"/>
          <p:cNvPicPr>
            <a:picLocks noChangeAspect="1"/>
          </p:cNvPicPr>
          <p:nvPr/>
        </p:nvPicPr>
        <p:blipFill>
          <a:blip r:embed="rId3"/>
          <a:stretch>
            <a:fillRect/>
          </a:stretch>
        </p:blipFill>
        <p:spPr>
          <a:xfrm>
            <a:off x="23043" y="3315106"/>
            <a:ext cx="5183838" cy="3542894"/>
          </a:xfrm>
          <a:prstGeom prst="rect">
            <a:avLst/>
          </a:prstGeom>
        </p:spPr>
      </p:pic>
      <p:sp>
        <p:nvSpPr>
          <p:cNvPr id="5" name="Rectángulo 4"/>
          <p:cNvSpPr/>
          <p:nvPr/>
        </p:nvSpPr>
        <p:spPr>
          <a:xfrm>
            <a:off x="4067944" y="2708921"/>
            <a:ext cx="1138937" cy="523220"/>
          </a:xfrm>
          <a:prstGeom prst="rect">
            <a:avLst/>
          </a:prstGeom>
        </p:spPr>
        <p:txBody>
          <a:bodyPr wrap="square">
            <a:spAutoFit/>
          </a:bodyPr>
          <a:lstStyle/>
          <a:p>
            <a:r>
              <a:rPr lang="es-ES" sz="1400" dirty="0"/>
              <a:t>Figure C3</a:t>
            </a:r>
          </a:p>
          <a:p>
            <a:r>
              <a:rPr lang="es-ES" sz="1400" dirty="0" err="1"/>
              <a:t>Fail</a:t>
            </a:r>
            <a:r>
              <a:rPr lang="es-ES" sz="1400" dirty="0"/>
              <a:t> cases </a:t>
            </a:r>
          </a:p>
        </p:txBody>
      </p:sp>
      <p:sp>
        <p:nvSpPr>
          <p:cNvPr id="8" name="Rectángulo 7"/>
          <p:cNvSpPr/>
          <p:nvPr/>
        </p:nvSpPr>
        <p:spPr>
          <a:xfrm flipH="1">
            <a:off x="5206879" y="3930658"/>
            <a:ext cx="3880617" cy="2927342"/>
          </a:xfrm>
          <a:prstGeom prst="rect">
            <a:avLst/>
          </a:prstGeom>
          <a:solidFill>
            <a:schemeClr val="accent6">
              <a:lumMod val="20000"/>
              <a:lumOff val="80000"/>
            </a:schemeClr>
          </a:solidFill>
        </p:spPr>
        <p:txBody>
          <a:bodyPr wrap="square">
            <a:spAutoFit/>
          </a:bodyPr>
          <a:lstStyle/>
          <a:p>
            <a:r>
              <a:rPr lang="es-ES" dirty="0"/>
              <a:t> </a:t>
            </a:r>
            <a:r>
              <a:rPr lang="es-ES" dirty="0" smtClean="0"/>
              <a:t>       </a:t>
            </a:r>
            <a:r>
              <a:rPr lang="es-ES" b="1" dirty="0" smtClean="0">
                <a:solidFill>
                  <a:srgbClr val="FF0000"/>
                </a:solidFill>
              </a:rPr>
              <a:t>Proyecto </a:t>
            </a:r>
            <a:r>
              <a:rPr lang="es-ES" b="1" i="1" dirty="0" err="1" smtClean="0">
                <a:solidFill>
                  <a:srgbClr val="FF0000"/>
                </a:solidFill>
              </a:rPr>
              <a:t>Neuralink</a:t>
            </a:r>
            <a:r>
              <a:rPr lang="es-ES" i="1" dirty="0" smtClean="0"/>
              <a:t>, </a:t>
            </a:r>
            <a:r>
              <a:rPr lang="es-ES" dirty="0" smtClean="0"/>
              <a:t> de </a:t>
            </a:r>
            <a:r>
              <a:rPr lang="es-ES" dirty="0" err="1" smtClean="0"/>
              <a:t>Elon</a:t>
            </a:r>
            <a:r>
              <a:rPr lang="es-ES" dirty="0" smtClean="0"/>
              <a:t> </a:t>
            </a:r>
            <a:r>
              <a:rPr lang="es-ES" dirty="0" err="1" smtClean="0"/>
              <a:t>Musk</a:t>
            </a:r>
            <a:r>
              <a:rPr lang="es-ES" dirty="0" smtClean="0"/>
              <a:t>: diseña </a:t>
            </a:r>
            <a:r>
              <a:rPr lang="es-ES" dirty="0"/>
              <a:t>implantes cerebrales para que </a:t>
            </a:r>
            <a:r>
              <a:rPr lang="es-ES" dirty="0" smtClean="0"/>
              <a:t>pacientes </a:t>
            </a:r>
            <a:r>
              <a:rPr lang="es-ES" dirty="0"/>
              <a:t>con parálisis cerebral puedan controlar dispositivos con la mente. </a:t>
            </a:r>
            <a:endParaRPr lang="es-ES" dirty="0" smtClean="0"/>
          </a:p>
          <a:p>
            <a:r>
              <a:rPr lang="es-ES" dirty="0" smtClean="0"/>
              <a:t>        </a:t>
            </a:r>
            <a:r>
              <a:rPr lang="es-ES" b="1" i="1" dirty="0" smtClean="0">
                <a:solidFill>
                  <a:srgbClr val="FF0000"/>
                </a:solidFill>
              </a:rPr>
              <a:t>Facebook</a:t>
            </a:r>
            <a:r>
              <a:rPr lang="es-ES" dirty="0"/>
              <a:t>, hoy </a:t>
            </a:r>
            <a:r>
              <a:rPr lang="es-ES" b="1" i="1" dirty="0">
                <a:solidFill>
                  <a:srgbClr val="FF0000"/>
                </a:solidFill>
              </a:rPr>
              <a:t>Meta</a:t>
            </a:r>
            <a:r>
              <a:rPr lang="es-ES" dirty="0"/>
              <a:t>, </a:t>
            </a:r>
            <a:r>
              <a:rPr lang="es-ES" dirty="0" smtClean="0"/>
              <a:t>inicia un programa </a:t>
            </a:r>
            <a:r>
              <a:rPr lang="es-ES" dirty="0"/>
              <a:t>de 40 millones de dólares para </a:t>
            </a:r>
            <a:r>
              <a:rPr lang="es-ES" dirty="0" smtClean="0"/>
              <a:t>conseguir </a:t>
            </a:r>
            <a:r>
              <a:rPr lang="es-ES" dirty="0"/>
              <a:t>mediante cascos de </a:t>
            </a:r>
            <a:r>
              <a:rPr lang="es-ES" dirty="0" smtClean="0"/>
              <a:t>electrodos </a:t>
            </a:r>
            <a:r>
              <a:rPr lang="es-ES" dirty="0"/>
              <a:t>no invasivos, convertir en texto lo que </a:t>
            </a:r>
            <a:r>
              <a:rPr lang="es-ES" dirty="0" smtClean="0"/>
              <a:t>piense una </a:t>
            </a:r>
            <a:r>
              <a:rPr lang="es-ES" dirty="0"/>
              <a:t>persona</a:t>
            </a:r>
          </a:p>
        </p:txBody>
      </p:sp>
      <p:sp>
        <p:nvSpPr>
          <p:cNvPr id="9" name="Flecha derecha 8"/>
          <p:cNvSpPr/>
          <p:nvPr/>
        </p:nvSpPr>
        <p:spPr>
          <a:xfrm>
            <a:off x="5208496" y="5361819"/>
            <a:ext cx="448470" cy="3232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rgbClr val="FF0000"/>
                </a:solidFill>
              </a:rPr>
              <a:t> </a:t>
            </a:r>
            <a:endParaRPr lang="es-ES" dirty="0">
              <a:solidFill>
                <a:srgbClr val="FF0000"/>
              </a:solidFill>
            </a:endParaRPr>
          </a:p>
        </p:txBody>
      </p:sp>
      <p:sp>
        <p:nvSpPr>
          <p:cNvPr id="10" name="Flecha derecha 9"/>
          <p:cNvSpPr/>
          <p:nvPr/>
        </p:nvSpPr>
        <p:spPr>
          <a:xfrm>
            <a:off x="5210112" y="3987113"/>
            <a:ext cx="445239" cy="3318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rgbClr val="FF0000"/>
                </a:solidFill>
              </a:rPr>
              <a:t> </a:t>
            </a:r>
            <a:endParaRPr lang="es-ES" dirty="0">
              <a:solidFill>
                <a:srgbClr val="FF0000"/>
              </a:solidFill>
            </a:endParaRPr>
          </a:p>
        </p:txBody>
      </p:sp>
    </p:spTree>
    <p:extLst>
      <p:ext uri="{BB962C8B-B14F-4D97-AF65-F5344CB8AC3E}">
        <p14:creationId xmlns:p14="http://schemas.microsoft.com/office/powerpoint/2010/main" val="20855909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6372200" cy="620688"/>
          </a:xfrm>
        </p:spPr>
        <p:txBody>
          <a:bodyPr>
            <a:normAutofit/>
          </a:bodyPr>
          <a:lstStyle/>
          <a:p>
            <a:r>
              <a:rPr lang="es-ES" sz="3200" b="1" dirty="0">
                <a:solidFill>
                  <a:schemeClr val="accent5"/>
                </a:solidFill>
              </a:rPr>
              <a:t>Las técnicas subliminales y el </a:t>
            </a:r>
            <a:r>
              <a:rPr lang="es-ES" sz="3200" b="1" dirty="0" err="1">
                <a:solidFill>
                  <a:schemeClr val="accent5"/>
                </a:solidFill>
              </a:rPr>
              <a:t>nudge</a:t>
            </a:r>
            <a:endParaRPr lang="es-ES" sz="3200" b="1" dirty="0">
              <a:solidFill>
                <a:schemeClr val="accent5"/>
              </a:solidFill>
            </a:endParaRPr>
          </a:p>
        </p:txBody>
      </p:sp>
      <p:sp>
        <p:nvSpPr>
          <p:cNvPr id="3" name="Marcador de contenido 2"/>
          <p:cNvSpPr>
            <a:spLocks noGrp="1"/>
          </p:cNvSpPr>
          <p:nvPr>
            <p:ph sz="half" idx="1"/>
          </p:nvPr>
        </p:nvSpPr>
        <p:spPr>
          <a:xfrm>
            <a:off x="35496" y="620688"/>
            <a:ext cx="5904656" cy="6237312"/>
          </a:xfrm>
          <a:ln/>
          <a:scene3d>
            <a:camera prst="orthographicFront"/>
            <a:lightRig rig="threePt" dir="t"/>
          </a:scene3d>
          <a:sp3d>
            <a:bevelT w="114300" prst="artDeco"/>
          </a:sp3d>
        </p:spPr>
        <p:style>
          <a:lnRef idx="2">
            <a:schemeClr val="accent6"/>
          </a:lnRef>
          <a:fillRef idx="1">
            <a:schemeClr val="lt1"/>
          </a:fillRef>
          <a:effectRef idx="0">
            <a:schemeClr val="accent6"/>
          </a:effectRef>
          <a:fontRef idx="minor">
            <a:schemeClr val="dk1"/>
          </a:fontRef>
        </p:style>
        <p:txBody>
          <a:bodyPr>
            <a:normAutofit fontScale="62500" lnSpcReduction="20000"/>
          </a:bodyPr>
          <a:lstStyle/>
          <a:p>
            <a:pPr marL="0" indent="0">
              <a:buNone/>
            </a:pPr>
            <a:r>
              <a:rPr lang="es-ES" i="1" dirty="0" smtClean="0"/>
              <a:t>      </a:t>
            </a:r>
            <a:r>
              <a:rPr lang="es-ES" i="1" dirty="0" err="1" smtClean="0"/>
              <a:t>The</a:t>
            </a:r>
            <a:r>
              <a:rPr lang="es-ES" i="1" dirty="0" smtClean="0"/>
              <a:t> </a:t>
            </a:r>
            <a:r>
              <a:rPr lang="es-ES" i="1" dirty="0" err="1" smtClean="0"/>
              <a:t>Hidden</a:t>
            </a:r>
            <a:r>
              <a:rPr lang="es-ES" i="1" dirty="0" smtClean="0"/>
              <a:t> </a:t>
            </a:r>
            <a:r>
              <a:rPr lang="es-ES" i="1" dirty="0" err="1" smtClean="0"/>
              <a:t>Persuaders</a:t>
            </a:r>
            <a:r>
              <a:rPr lang="es-ES" dirty="0" smtClean="0"/>
              <a:t> (1957) en español “Las formas ocultas de la propaganda”: Las técnicas de marketing nos dicen que la compra del producto no se basa en la lógica y racionalidad; se puede influir sobre las conductas de compra del consumidor: el hecho básico es que el ser humano es manipulable…</a:t>
            </a:r>
          </a:p>
          <a:p>
            <a:pPr marL="0" indent="0">
              <a:buNone/>
            </a:pPr>
            <a:r>
              <a:rPr lang="es-ES" i="1" dirty="0" smtClean="0"/>
              <a:t>       </a:t>
            </a:r>
            <a:r>
              <a:rPr lang="es-ES" i="1" dirty="0" err="1" smtClean="0"/>
              <a:t>Nudge</a:t>
            </a:r>
            <a:r>
              <a:rPr lang="es-ES" i="1" dirty="0" smtClean="0"/>
              <a:t>: </a:t>
            </a:r>
            <a:r>
              <a:rPr lang="es-ES" i="1" dirty="0" err="1" smtClean="0"/>
              <a:t>Improving</a:t>
            </a:r>
            <a:r>
              <a:rPr lang="es-ES" i="1" dirty="0" smtClean="0"/>
              <a:t> </a:t>
            </a:r>
            <a:r>
              <a:rPr lang="es-ES" i="1" dirty="0" err="1" smtClean="0"/>
              <a:t>Decisions</a:t>
            </a:r>
            <a:r>
              <a:rPr lang="es-ES" i="1" dirty="0" smtClean="0"/>
              <a:t> </a:t>
            </a:r>
            <a:r>
              <a:rPr lang="es-ES" i="1" dirty="0" err="1" smtClean="0"/>
              <a:t>About</a:t>
            </a:r>
            <a:r>
              <a:rPr lang="es-ES" i="1" dirty="0" smtClean="0"/>
              <a:t> </a:t>
            </a:r>
            <a:r>
              <a:rPr lang="es-ES" i="1" dirty="0" err="1" smtClean="0"/>
              <a:t>Health</a:t>
            </a:r>
            <a:r>
              <a:rPr lang="es-ES" i="1" dirty="0" smtClean="0"/>
              <a:t>, </a:t>
            </a:r>
            <a:r>
              <a:rPr lang="es-ES" i="1" dirty="0" err="1" smtClean="0"/>
              <a:t>Wealth</a:t>
            </a:r>
            <a:r>
              <a:rPr lang="es-ES" i="1" dirty="0" smtClean="0"/>
              <a:t>, and </a:t>
            </a:r>
            <a:r>
              <a:rPr lang="es-ES" i="1" dirty="0" err="1" smtClean="0"/>
              <a:t>Happiness</a:t>
            </a:r>
            <a:r>
              <a:rPr lang="es-ES" i="1" dirty="0" smtClean="0"/>
              <a:t> (2009).</a:t>
            </a:r>
            <a:r>
              <a:rPr lang="es-ES" dirty="0" smtClean="0"/>
              <a:t> Los </a:t>
            </a:r>
            <a:r>
              <a:rPr lang="es-ES" dirty="0" err="1" smtClean="0"/>
              <a:t>nudges</a:t>
            </a:r>
            <a:r>
              <a:rPr lang="es-ES" dirty="0" smtClean="0"/>
              <a:t> o «empujones» </a:t>
            </a:r>
            <a:r>
              <a:rPr lang="es-ES" i="1" dirty="0" smtClean="0"/>
              <a:t> </a:t>
            </a:r>
            <a:r>
              <a:rPr lang="es-ES" dirty="0" smtClean="0"/>
              <a:t>surgen como técnica que se usa en la actualidad para influir en los comportamientos sociales. Los </a:t>
            </a:r>
            <a:r>
              <a:rPr lang="es-ES" dirty="0" err="1" smtClean="0"/>
              <a:t>nudges</a:t>
            </a:r>
            <a:r>
              <a:rPr lang="es-ES" dirty="0" smtClean="0"/>
              <a:t> actúan sobre la posibilidad de influencia en el comportamiento humano de toma de decisiones, pues muchas decisiones se toman siguiendo criterios no estrictamente racionales sino emocionales. Por su carácter no normativo, los </a:t>
            </a:r>
            <a:r>
              <a:rPr lang="es-ES" dirty="0" err="1" smtClean="0"/>
              <a:t>nudges</a:t>
            </a:r>
            <a:r>
              <a:rPr lang="es-ES" dirty="0" smtClean="0"/>
              <a:t> constituyen un importante </a:t>
            </a:r>
            <a:r>
              <a:rPr lang="es-ES" dirty="0" smtClean="0">
                <a:solidFill>
                  <a:srgbClr val="FF0000"/>
                </a:solidFill>
              </a:rPr>
              <a:t>instrumento de políticas públicas </a:t>
            </a:r>
            <a:r>
              <a:rPr lang="es-ES" dirty="0" smtClean="0"/>
              <a:t>en la acción de gobierno que escapa a un control político. El ejemplo más citado es el de incluir en los documentos médicos la opción por defecto de ser donante de órganos, y estableciendo por tanto que el rechazo ha de ser expreso. </a:t>
            </a:r>
          </a:p>
          <a:p>
            <a:pPr marL="0" indent="0">
              <a:buNone/>
            </a:pPr>
            <a:r>
              <a:rPr lang="es-ES" dirty="0" smtClean="0"/>
              <a:t>      </a:t>
            </a:r>
            <a:r>
              <a:rPr lang="es-ES" b="1" i="1" dirty="0" err="1" smtClean="0">
                <a:solidFill>
                  <a:srgbClr val="FF0000"/>
                </a:solidFill>
              </a:rPr>
              <a:t>Hypernudge</a:t>
            </a:r>
            <a:r>
              <a:rPr lang="es-ES" dirty="0" smtClean="0"/>
              <a:t>, como resultado de la unión del </a:t>
            </a:r>
            <a:r>
              <a:rPr lang="es-ES" dirty="0" err="1" smtClean="0"/>
              <a:t>nudge</a:t>
            </a:r>
            <a:r>
              <a:rPr lang="es-ES" dirty="0" smtClean="0"/>
              <a:t> y la IA, es decir, el </a:t>
            </a:r>
            <a:r>
              <a:rPr lang="es-ES" dirty="0" err="1" smtClean="0"/>
              <a:t>nudge</a:t>
            </a:r>
            <a:r>
              <a:rPr lang="es-ES" dirty="0" smtClean="0"/>
              <a:t> creado por una IA entrenada mediante machine </a:t>
            </a:r>
            <a:r>
              <a:rPr lang="es-ES" dirty="0" err="1" smtClean="0"/>
              <a:t>learning</a:t>
            </a:r>
            <a:r>
              <a:rPr lang="es-ES" dirty="0" smtClean="0"/>
              <a:t>. Las condiciones de autonomía, dignidad y transparencia para el empleo de </a:t>
            </a:r>
            <a:r>
              <a:rPr lang="es-ES" dirty="0" err="1" smtClean="0"/>
              <a:t>nudges</a:t>
            </a:r>
            <a:r>
              <a:rPr lang="es-ES" dirty="0" smtClean="0"/>
              <a:t> desaparecen: la opacidad del algoritmo se traslada al </a:t>
            </a:r>
            <a:r>
              <a:rPr lang="es-ES" dirty="0" err="1" smtClean="0"/>
              <a:t>nudge</a:t>
            </a:r>
            <a:r>
              <a:rPr lang="es-ES" dirty="0"/>
              <a:t>. </a:t>
            </a:r>
            <a:r>
              <a:rPr lang="es-ES" dirty="0" smtClean="0"/>
              <a:t>El </a:t>
            </a:r>
            <a:r>
              <a:rPr lang="es-ES" dirty="0" err="1"/>
              <a:t>hypernudge</a:t>
            </a:r>
            <a:r>
              <a:rPr lang="es-ES" dirty="0"/>
              <a:t> añade a los </a:t>
            </a:r>
            <a:r>
              <a:rPr lang="es-ES" b="1" dirty="0"/>
              <a:t>problemas</a:t>
            </a:r>
            <a:r>
              <a:rPr lang="es-ES" dirty="0"/>
              <a:t> intrínsecos del </a:t>
            </a:r>
            <a:r>
              <a:rPr lang="es-ES" dirty="0" err="1"/>
              <a:t>nudge</a:t>
            </a:r>
            <a:r>
              <a:rPr lang="es-ES" dirty="0"/>
              <a:t> los </a:t>
            </a:r>
            <a:r>
              <a:rPr lang="es-ES" dirty="0" smtClean="0"/>
              <a:t>específicos de </a:t>
            </a:r>
            <a:r>
              <a:rPr lang="es-ES" dirty="0"/>
              <a:t>la IA, </a:t>
            </a:r>
            <a:r>
              <a:rPr lang="es-ES" b="1" dirty="0" smtClean="0"/>
              <a:t>opacidad, sesgos, falta de rendición de cuentas </a:t>
            </a:r>
            <a:r>
              <a:rPr lang="es-ES" dirty="0" smtClean="0"/>
              <a:t>y </a:t>
            </a:r>
            <a:r>
              <a:rPr lang="es-ES" b="1" dirty="0" smtClean="0"/>
              <a:t>ataque </a:t>
            </a:r>
            <a:r>
              <a:rPr lang="es-ES" dirty="0" smtClean="0"/>
              <a:t>a la </a:t>
            </a:r>
            <a:r>
              <a:rPr lang="es-ES" b="1" dirty="0" smtClean="0"/>
              <a:t>privacidad</a:t>
            </a:r>
            <a:r>
              <a:rPr lang="es-ES" dirty="0" smtClean="0"/>
              <a:t> e </a:t>
            </a:r>
            <a:r>
              <a:rPr lang="es-ES" b="1" dirty="0" smtClean="0"/>
              <a:t>intimidad</a:t>
            </a:r>
            <a:r>
              <a:rPr lang="es-ES" dirty="0" smtClean="0"/>
              <a:t>. </a:t>
            </a:r>
            <a:endParaRPr lang="es-ES" dirty="0"/>
          </a:p>
        </p:txBody>
      </p:sp>
      <p:pic>
        <p:nvPicPr>
          <p:cNvPr id="5" name="Marcador de contenido 4"/>
          <p:cNvPicPr>
            <a:picLocks noGrp="1" noChangeAspect="1"/>
          </p:cNvPicPr>
          <p:nvPr>
            <p:ph sz="half" idx="2"/>
          </p:nvPr>
        </p:nvPicPr>
        <p:blipFill>
          <a:blip r:embed="rId2"/>
          <a:stretch>
            <a:fillRect/>
          </a:stretch>
        </p:blipFill>
        <p:spPr>
          <a:xfrm>
            <a:off x="6976517" y="88756"/>
            <a:ext cx="2165155" cy="3556268"/>
          </a:xfrm>
          <a:prstGeom prst="rect">
            <a:avLst/>
          </a:prstGeom>
        </p:spPr>
      </p:pic>
      <p:pic>
        <p:nvPicPr>
          <p:cNvPr id="6" name="Imagen 5"/>
          <p:cNvPicPr>
            <a:picLocks noChangeAspect="1"/>
          </p:cNvPicPr>
          <p:nvPr/>
        </p:nvPicPr>
        <p:blipFill>
          <a:blip r:embed="rId3"/>
          <a:stretch>
            <a:fillRect/>
          </a:stretch>
        </p:blipFill>
        <p:spPr>
          <a:xfrm>
            <a:off x="6228184" y="2959133"/>
            <a:ext cx="2476500" cy="3800475"/>
          </a:xfrm>
          <a:prstGeom prst="rect">
            <a:avLst/>
          </a:prstGeom>
        </p:spPr>
      </p:pic>
      <p:sp>
        <p:nvSpPr>
          <p:cNvPr id="4" name="Flecha derecha 3"/>
          <p:cNvSpPr/>
          <p:nvPr/>
        </p:nvSpPr>
        <p:spPr>
          <a:xfrm>
            <a:off x="35496" y="764704"/>
            <a:ext cx="334952"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Flecha derecha 7"/>
          <p:cNvSpPr/>
          <p:nvPr/>
        </p:nvSpPr>
        <p:spPr>
          <a:xfrm>
            <a:off x="20608" y="5013176"/>
            <a:ext cx="334952"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 name="Imagen 8"/>
          <p:cNvPicPr>
            <a:picLocks noChangeAspect="1"/>
          </p:cNvPicPr>
          <p:nvPr/>
        </p:nvPicPr>
        <p:blipFill>
          <a:blip r:embed="rId4"/>
          <a:stretch>
            <a:fillRect/>
          </a:stretch>
        </p:blipFill>
        <p:spPr>
          <a:xfrm>
            <a:off x="35496" y="2070509"/>
            <a:ext cx="365792" cy="353599"/>
          </a:xfrm>
          <a:prstGeom prst="rect">
            <a:avLst/>
          </a:prstGeom>
        </p:spPr>
      </p:pic>
    </p:spTree>
    <p:extLst>
      <p:ext uri="{BB962C8B-B14F-4D97-AF65-F5344CB8AC3E}">
        <p14:creationId xmlns:p14="http://schemas.microsoft.com/office/powerpoint/2010/main" val="10038222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4788024" cy="836712"/>
          </a:xfrm>
        </p:spPr>
        <p:txBody>
          <a:bodyPr>
            <a:normAutofit fontScale="90000"/>
          </a:bodyPr>
          <a:lstStyle/>
          <a:p>
            <a:r>
              <a:rPr lang="es-ES" sz="3200" b="1" dirty="0">
                <a:solidFill>
                  <a:srgbClr val="FF0000"/>
                </a:solidFill>
              </a:rPr>
              <a:t>La calificación o crédito social</a:t>
            </a:r>
          </a:p>
        </p:txBody>
      </p:sp>
      <p:sp>
        <p:nvSpPr>
          <p:cNvPr id="3" name="Marcador de contenido 2"/>
          <p:cNvSpPr>
            <a:spLocks noGrp="1"/>
          </p:cNvSpPr>
          <p:nvPr>
            <p:ph sz="half" idx="1"/>
          </p:nvPr>
        </p:nvSpPr>
        <p:spPr>
          <a:xfrm>
            <a:off x="107504" y="836712"/>
            <a:ext cx="4536504" cy="6021288"/>
          </a:xfrm>
          <a:ln w="76200">
            <a:solidFill>
              <a:srgbClr val="FF0000"/>
            </a:solidFill>
          </a:ln>
        </p:spPr>
        <p:txBody>
          <a:bodyPr>
            <a:noAutofit/>
          </a:bodyPr>
          <a:lstStyle/>
          <a:p>
            <a:pPr marL="0" indent="0">
              <a:buNone/>
            </a:pPr>
            <a:r>
              <a:rPr lang="es-ES" sz="1900" dirty="0" smtClean="0"/>
              <a:t>-El </a:t>
            </a:r>
            <a:r>
              <a:rPr lang="es-ES" sz="1900" dirty="0">
                <a:solidFill>
                  <a:srgbClr val="FF0000"/>
                </a:solidFill>
              </a:rPr>
              <a:t>art. 5 LIA </a:t>
            </a:r>
            <a:r>
              <a:rPr lang="es-ES" sz="1900" dirty="0" smtClean="0"/>
              <a:t>prohíbe los </a:t>
            </a:r>
            <a:r>
              <a:rPr lang="es-ES" sz="1900" dirty="0"/>
              <a:t>sistemas de IA utilizados por autoridades públicas o en su representación, </a:t>
            </a:r>
            <a:r>
              <a:rPr lang="es-ES" sz="1900" i="1" dirty="0">
                <a:solidFill>
                  <a:srgbClr val="00B0F0"/>
                </a:solidFill>
              </a:rPr>
              <a:t>c) …con el fin de evaluar o clasificar la fiabilidad de personas físicas durante un período determinado de tiempo atendiendo a su conducta social o a características personales o de su personalidad conocidas o predichas</a:t>
            </a:r>
            <a:r>
              <a:rPr lang="es-ES" sz="1900" dirty="0" smtClean="0">
                <a:solidFill>
                  <a:srgbClr val="00B0F0"/>
                </a:solidFill>
              </a:rPr>
              <a:t>… </a:t>
            </a:r>
          </a:p>
          <a:p>
            <a:pPr marL="0" indent="0">
              <a:buNone/>
            </a:pPr>
            <a:r>
              <a:rPr lang="es-ES" sz="1900" dirty="0" smtClean="0"/>
              <a:t>-Estamos </a:t>
            </a:r>
            <a:r>
              <a:rPr lang="es-ES" sz="1900" dirty="0"/>
              <a:t>ante un sistema por el que cada persona, convenientemente identificada por técnicas biométricas, de identificación y rastreo en red o por teléfono móvil, recibe una </a:t>
            </a:r>
            <a:r>
              <a:rPr lang="es-ES" sz="1900" b="1" dirty="0"/>
              <a:t>puntuación o créditos, positivos o negativos</a:t>
            </a:r>
            <a:r>
              <a:rPr lang="es-ES" sz="1900" dirty="0"/>
              <a:t> según el comportamiento calificado sea aceptable o inaceptable, cuya suma determina su </a:t>
            </a:r>
            <a:r>
              <a:rPr lang="es-ES" sz="1900" b="1" dirty="0"/>
              <a:t>calificación o crédito social</a:t>
            </a:r>
            <a:r>
              <a:rPr lang="es-ES" sz="1900" dirty="0"/>
              <a:t>. </a:t>
            </a:r>
            <a:endParaRPr lang="es-ES" sz="1900" dirty="0" smtClean="0"/>
          </a:p>
          <a:p>
            <a:pPr marL="0" indent="0">
              <a:buNone/>
            </a:pPr>
            <a:r>
              <a:rPr lang="es-ES" sz="1900" dirty="0" smtClean="0"/>
              <a:t>-</a:t>
            </a:r>
            <a:r>
              <a:rPr lang="es-ES" sz="1900" b="1" dirty="0" smtClean="0"/>
              <a:t>Origen</a:t>
            </a:r>
            <a:r>
              <a:rPr lang="es-ES" sz="1900" dirty="0" smtClean="0"/>
              <a:t>: </a:t>
            </a:r>
            <a:r>
              <a:rPr lang="es-ES" sz="1900" dirty="0" smtClean="0">
                <a:solidFill>
                  <a:schemeClr val="accent4">
                    <a:lumMod val="75000"/>
                  </a:schemeClr>
                </a:solidFill>
              </a:rPr>
              <a:t>listas de morosos </a:t>
            </a:r>
            <a:r>
              <a:rPr lang="es-ES" sz="1900" dirty="0" smtClean="0"/>
              <a:t>del </a:t>
            </a:r>
            <a:r>
              <a:rPr lang="es-ES" sz="1900" dirty="0" err="1" smtClean="0"/>
              <a:t>sist</a:t>
            </a:r>
            <a:r>
              <a:rPr lang="es-ES" sz="1900" dirty="0" smtClean="0"/>
              <a:t>. </a:t>
            </a:r>
            <a:r>
              <a:rPr lang="es-ES" sz="1900" dirty="0"/>
              <a:t>Crediticio (ASNEF, CIRBE o </a:t>
            </a:r>
            <a:r>
              <a:rPr lang="es-ES" sz="1900" dirty="0" smtClean="0"/>
              <a:t>RAI) + </a:t>
            </a:r>
            <a:r>
              <a:rPr lang="es-ES" sz="1900" b="1" dirty="0" err="1" smtClean="0">
                <a:solidFill>
                  <a:schemeClr val="accent4">
                    <a:lumMod val="75000"/>
                  </a:schemeClr>
                </a:solidFill>
              </a:rPr>
              <a:t>nudge</a:t>
            </a:r>
            <a:endParaRPr lang="es-ES" sz="1900" b="1" dirty="0">
              <a:solidFill>
                <a:schemeClr val="accent4">
                  <a:lumMod val="75000"/>
                </a:schemeClr>
              </a:solidFill>
            </a:endParaRPr>
          </a:p>
        </p:txBody>
      </p:sp>
      <p:sp>
        <p:nvSpPr>
          <p:cNvPr id="4" name="Marcador de contenido 3"/>
          <p:cNvSpPr>
            <a:spLocks noGrp="1"/>
          </p:cNvSpPr>
          <p:nvPr>
            <p:ph sz="half" idx="2"/>
          </p:nvPr>
        </p:nvSpPr>
        <p:spPr>
          <a:xfrm>
            <a:off x="4788024" y="0"/>
            <a:ext cx="4355976" cy="6858000"/>
          </a:xfrm>
          <a:ln w="76200">
            <a:solidFill>
              <a:srgbClr val="FFFF00"/>
            </a:solidFill>
          </a:ln>
        </p:spPr>
        <p:txBody>
          <a:bodyPr>
            <a:noAutofit/>
          </a:bodyPr>
          <a:lstStyle/>
          <a:p>
            <a:pPr marL="0" indent="0">
              <a:buNone/>
            </a:pPr>
            <a:r>
              <a:rPr lang="es-ES" sz="1800" b="1" dirty="0" smtClean="0"/>
              <a:t>China</a:t>
            </a:r>
            <a:r>
              <a:rPr lang="es-ES" sz="1600" dirty="0" smtClean="0"/>
              <a:t>: </a:t>
            </a:r>
            <a:r>
              <a:rPr lang="es-ES" sz="1800" b="1" i="1" dirty="0" smtClean="0">
                <a:solidFill>
                  <a:srgbClr val="0070C0"/>
                </a:solidFill>
              </a:rPr>
              <a:t>Plan </a:t>
            </a:r>
            <a:r>
              <a:rPr lang="es-ES" sz="1800" b="1" i="1" dirty="0">
                <a:solidFill>
                  <a:srgbClr val="0070C0"/>
                </a:solidFill>
              </a:rPr>
              <a:t>de Desarrollo de la Inteligencia Artificial de la Nueva </a:t>
            </a:r>
            <a:r>
              <a:rPr lang="es-ES" sz="1800" b="1" i="1" dirty="0" smtClean="0">
                <a:solidFill>
                  <a:srgbClr val="0070C0"/>
                </a:solidFill>
              </a:rPr>
              <a:t>Generación</a:t>
            </a:r>
            <a:r>
              <a:rPr lang="es-ES" sz="1800" i="1" dirty="0" smtClean="0">
                <a:solidFill>
                  <a:srgbClr val="0070C0"/>
                </a:solidFill>
              </a:rPr>
              <a:t>. Á</a:t>
            </a:r>
            <a:r>
              <a:rPr lang="es-ES" sz="1800" b="1" dirty="0" smtClean="0">
                <a:solidFill>
                  <a:schemeClr val="tx2">
                    <a:lumMod val="60000"/>
                    <a:lumOff val="40000"/>
                  </a:schemeClr>
                </a:solidFill>
              </a:rPr>
              <a:t>mbitos</a:t>
            </a:r>
            <a:r>
              <a:rPr lang="es-ES" sz="1800" dirty="0" smtClean="0"/>
              <a:t> : </a:t>
            </a:r>
            <a:r>
              <a:rPr lang="es-ES" sz="1800" dirty="0"/>
              <a:t>Desafío internacional, Desarrollo </a:t>
            </a:r>
            <a:r>
              <a:rPr lang="es-ES" sz="1800" dirty="0" smtClean="0"/>
              <a:t>económico y </a:t>
            </a:r>
            <a:r>
              <a:rPr lang="es-ES" sz="1800" dirty="0" smtClean="0">
                <a:solidFill>
                  <a:schemeClr val="accent6">
                    <a:lumMod val="75000"/>
                  </a:schemeClr>
                </a:solidFill>
              </a:rPr>
              <a:t>Gobernabilidad </a:t>
            </a:r>
            <a:r>
              <a:rPr lang="es-ES" sz="1800" dirty="0">
                <a:solidFill>
                  <a:schemeClr val="accent6">
                    <a:lumMod val="75000"/>
                  </a:schemeClr>
                </a:solidFill>
              </a:rPr>
              <a:t>o “</a:t>
            </a:r>
            <a:r>
              <a:rPr lang="es-ES" sz="1800" dirty="0" smtClean="0">
                <a:solidFill>
                  <a:schemeClr val="accent6">
                    <a:lumMod val="75000"/>
                  </a:schemeClr>
                </a:solidFill>
              </a:rPr>
              <a:t>Construcción</a:t>
            </a:r>
            <a:r>
              <a:rPr lang="es-ES" sz="1800" dirty="0">
                <a:solidFill>
                  <a:schemeClr val="accent6">
                    <a:lumMod val="75000"/>
                  </a:schemeClr>
                </a:solidFill>
              </a:rPr>
              <a:t>” </a:t>
            </a:r>
            <a:r>
              <a:rPr lang="es-ES" sz="1800" dirty="0" smtClean="0">
                <a:solidFill>
                  <a:schemeClr val="accent6">
                    <a:lumMod val="75000"/>
                  </a:schemeClr>
                </a:solidFill>
              </a:rPr>
              <a:t>social</a:t>
            </a:r>
            <a:r>
              <a:rPr lang="es-ES" sz="1800" dirty="0" smtClean="0"/>
              <a:t> </a:t>
            </a:r>
            <a:r>
              <a:rPr lang="es-ES" sz="1800" dirty="0"/>
              <a:t>= control de </a:t>
            </a:r>
            <a:r>
              <a:rPr lang="es-ES" sz="1800" dirty="0" smtClean="0"/>
              <a:t>comportamientos </a:t>
            </a:r>
            <a:r>
              <a:rPr lang="es-ES" sz="1800" dirty="0"/>
              <a:t>sociales, </a:t>
            </a:r>
            <a:r>
              <a:rPr lang="es-ES" sz="1800" dirty="0" smtClean="0"/>
              <a:t>como </a:t>
            </a:r>
            <a:r>
              <a:rPr lang="es-ES" sz="1800" dirty="0"/>
              <a:t>se deduce del documento </a:t>
            </a:r>
            <a:r>
              <a:rPr lang="es-ES" sz="1800" dirty="0">
                <a:solidFill>
                  <a:schemeClr val="tx2">
                    <a:lumMod val="60000"/>
                    <a:lumOff val="40000"/>
                  </a:schemeClr>
                </a:solidFill>
              </a:rPr>
              <a:t>“</a:t>
            </a:r>
            <a:r>
              <a:rPr lang="es-ES" sz="1800" b="1" dirty="0">
                <a:solidFill>
                  <a:schemeClr val="tx2">
                    <a:lumMod val="60000"/>
                    <a:lumOff val="40000"/>
                  </a:schemeClr>
                </a:solidFill>
              </a:rPr>
              <a:t>Esquema para el establecimiento de un sistema de crédito social</a:t>
            </a:r>
            <a:r>
              <a:rPr lang="es-ES" sz="1800" dirty="0">
                <a:solidFill>
                  <a:schemeClr val="tx2">
                    <a:lumMod val="60000"/>
                    <a:lumOff val="40000"/>
                  </a:schemeClr>
                </a:solidFill>
              </a:rPr>
              <a:t>”</a:t>
            </a:r>
            <a:r>
              <a:rPr lang="es-ES" sz="1800" dirty="0"/>
              <a:t> del Consejo estatal </a:t>
            </a:r>
            <a:r>
              <a:rPr lang="es-ES" sz="1800" dirty="0" smtClean="0"/>
              <a:t>(gobierno) de 2014: </a:t>
            </a:r>
            <a:r>
              <a:rPr lang="es-ES" sz="1800" dirty="0"/>
              <a:t>el </a:t>
            </a:r>
            <a:r>
              <a:rPr lang="es-ES" sz="1800" dirty="0">
                <a:solidFill>
                  <a:schemeClr val="tx2">
                    <a:lumMod val="60000"/>
                    <a:lumOff val="40000"/>
                  </a:schemeClr>
                </a:solidFill>
              </a:rPr>
              <a:t>Sistema de Crédito Social</a:t>
            </a:r>
            <a:r>
              <a:rPr lang="es-ES" sz="1800" dirty="0"/>
              <a:t> no solo </a:t>
            </a:r>
            <a:r>
              <a:rPr lang="es-ES" sz="1800" dirty="0" smtClean="0"/>
              <a:t>tiene </a:t>
            </a:r>
            <a:r>
              <a:rPr lang="es-ES" sz="1800" dirty="0"/>
              <a:t>como objetivo regular las finanzas y </a:t>
            </a:r>
            <a:r>
              <a:rPr lang="es-ES" sz="1800" dirty="0" smtClean="0"/>
              <a:t>operaciones de </a:t>
            </a:r>
            <a:r>
              <a:rPr lang="es-ES" sz="1800" dirty="0"/>
              <a:t>empresas y ciudadanos, sino el comportamiento social de los individuos, persiguiendo conductas </a:t>
            </a:r>
            <a:r>
              <a:rPr lang="es-ES" sz="1800" dirty="0" smtClean="0"/>
              <a:t>irregulares.</a:t>
            </a:r>
          </a:p>
          <a:p>
            <a:pPr marL="0" indent="0">
              <a:buNone/>
            </a:pPr>
            <a:r>
              <a:rPr lang="es-ES" sz="1800" dirty="0" err="1"/>
              <a:t>Cotino</a:t>
            </a:r>
            <a:r>
              <a:rPr lang="es-ES" sz="1800" dirty="0"/>
              <a:t> </a:t>
            </a:r>
            <a:r>
              <a:rPr lang="es-ES" sz="1800" dirty="0" smtClean="0"/>
              <a:t>: </a:t>
            </a:r>
            <a:r>
              <a:rPr lang="es-ES" sz="1800" dirty="0"/>
              <a:t>China </a:t>
            </a:r>
            <a:r>
              <a:rPr lang="es-ES" sz="1800" dirty="0" smtClean="0"/>
              <a:t>utiliza tecnologías </a:t>
            </a:r>
            <a:r>
              <a:rPr lang="es-ES" sz="1800" dirty="0"/>
              <a:t>biométricas de identificación, categorización y </a:t>
            </a:r>
            <a:r>
              <a:rPr lang="es-ES" sz="1800" dirty="0" err="1" smtClean="0"/>
              <a:t>reconoci</a:t>
            </a:r>
            <a:r>
              <a:rPr lang="es-ES" sz="1800" dirty="0" smtClean="0"/>
              <a:t>-miento </a:t>
            </a:r>
            <a:r>
              <a:rPr lang="es-ES" sz="1800" dirty="0"/>
              <a:t>de emociones para su </a:t>
            </a:r>
            <a:r>
              <a:rPr lang="es-ES" sz="1800" b="1" dirty="0" smtClean="0"/>
              <a:t>sistema </a:t>
            </a:r>
            <a:r>
              <a:rPr lang="es-ES" sz="1800" b="1" dirty="0"/>
              <a:t>de crédito social</a:t>
            </a:r>
            <a:r>
              <a:rPr lang="es-ES" sz="1800" dirty="0"/>
              <a:t>, </a:t>
            </a:r>
            <a:r>
              <a:rPr lang="es-ES" sz="1800" dirty="0" smtClean="0"/>
              <a:t>para el </a:t>
            </a:r>
            <a:r>
              <a:rPr lang="es-ES" sz="1800" b="1" dirty="0"/>
              <a:t>control policial</a:t>
            </a:r>
            <a:r>
              <a:rPr lang="es-ES" sz="1800" dirty="0"/>
              <a:t>, de la </a:t>
            </a:r>
            <a:r>
              <a:rPr lang="es-ES" sz="1800" b="1" dirty="0"/>
              <a:t>lealtad al partido </a:t>
            </a:r>
            <a:r>
              <a:rPr lang="es-ES" sz="1800" dirty="0"/>
              <a:t>o de evaluación y control mental en el </a:t>
            </a:r>
            <a:r>
              <a:rPr lang="es-ES" sz="1800" b="1" dirty="0"/>
              <a:t>ámbito educativo</a:t>
            </a:r>
            <a:r>
              <a:rPr lang="es-ES" sz="1800" dirty="0"/>
              <a:t>. La base para el funcionamiento del sistema está en la </a:t>
            </a:r>
            <a:r>
              <a:rPr lang="es-ES" sz="1800" dirty="0" smtClean="0"/>
              <a:t>per-</a:t>
            </a:r>
            <a:r>
              <a:rPr lang="es-ES" sz="1800" dirty="0" err="1" smtClean="0"/>
              <a:t>fecta</a:t>
            </a:r>
            <a:r>
              <a:rPr lang="es-ES" sz="1800" dirty="0" smtClean="0"/>
              <a:t> </a:t>
            </a:r>
            <a:r>
              <a:rPr lang="es-ES" sz="1800" dirty="0"/>
              <a:t>identificación de personas y empresas, </a:t>
            </a:r>
            <a:r>
              <a:rPr lang="es-ES" sz="1800" dirty="0" smtClean="0"/>
              <a:t>mediante un </a:t>
            </a:r>
            <a:r>
              <a:rPr lang="es-ES" sz="1800" dirty="0"/>
              <a:t>sistema de seguimiento en </a:t>
            </a:r>
            <a:r>
              <a:rPr lang="es-ES" sz="1800" dirty="0" smtClean="0"/>
              <a:t>In-</a:t>
            </a:r>
            <a:r>
              <a:rPr lang="es-ES" sz="1800" dirty="0" err="1" smtClean="0"/>
              <a:t>ternet</a:t>
            </a:r>
            <a:r>
              <a:rPr lang="es-ES" sz="1800" dirty="0"/>
              <a:t>, un análisis de grandes datos y </a:t>
            </a:r>
            <a:r>
              <a:rPr lang="es-ES" sz="1800" b="1" dirty="0">
                <a:solidFill>
                  <a:srgbClr val="FF0000"/>
                </a:solidFill>
              </a:rPr>
              <a:t>626 millones de cámaras de reconocimiento</a:t>
            </a:r>
            <a:r>
              <a:rPr lang="es-ES" sz="1700" dirty="0"/>
              <a:t>.</a:t>
            </a:r>
          </a:p>
        </p:txBody>
      </p:sp>
    </p:spTree>
    <p:extLst>
      <p:ext uri="{BB962C8B-B14F-4D97-AF65-F5344CB8AC3E}">
        <p14:creationId xmlns:p14="http://schemas.microsoft.com/office/powerpoint/2010/main" val="29162405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9144000" cy="1844824"/>
          </a:xfrm>
        </p:spPr>
        <p:txBody>
          <a:bodyPr>
            <a:noAutofit/>
          </a:bodyPr>
          <a:lstStyle/>
          <a:p>
            <a:pPr algn="just"/>
            <a:r>
              <a:rPr lang="es-ES" sz="2400" b="1" dirty="0" smtClean="0">
                <a:solidFill>
                  <a:srgbClr val="FF0000"/>
                </a:solidFill>
              </a:rPr>
              <a:t/>
            </a:r>
            <a:br>
              <a:rPr lang="es-ES" sz="2400" b="1" dirty="0" smtClean="0">
                <a:solidFill>
                  <a:srgbClr val="FF0000"/>
                </a:solidFill>
              </a:rPr>
            </a:br>
            <a:r>
              <a:rPr lang="es-ES" sz="2400" b="1" dirty="0" err="1" smtClean="0">
                <a:solidFill>
                  <a:srgbClr val="FF0000"/>
                </a:solidFill>
              </a:rPr>
              <a:t>Redlists</a:t>
            </a:r>
            <a:r>
              <a:rPr lang="es-ES" sz="2400" b="1" dirty="0" err="1" smtClean="0"/>
              <a:t>Blacklists</a:t>
            </a:r>
            <a:r>
              <a:rPr lang="es-ES" sz="1800" dirty="0"/>
              <a:t/>
            </a:r>
            <a:br>
              <a:rPr lang="es-ES" sz="1800" dirty="0"/>
            </a:br>
            <a:r>
              <a:rPr lang="es-ES" sz="1800" dirty="0" smtClean="0"/>
              <a:t>Consecuencias </a:t>
            </a:r>
            <a:r>
              <a:rPr lang="es-ES" sz="1800" dirty="0"/>
              <a:t>de </a:t>
            </a:r>
            <a:r>
              <a:rPr lang="es-ES" sz="1800" dirty="0" smtClean="0"/>
              <a:t>la lista </a:t>
            </a:r>
            <a:r>
              <a:rPr lang="es-ES" sz="1800" dirty="0"/>
              <a:t>negra: -</a:t>
            </a:r>
            <a:r>
              <a:rPr lang="es-ES" sz="1800" b="1" dirty="0"/>
              <a:t>no se puede viajar en avión</a:t>
            </a:r>
            <a:r>
              <a:rPr lang="es-ES" sz="1800" dirty="0"/>
              <a:t>, o en </a:t>
            </a:r>
            <a:r>
              <a:rPr lang="es-ES" sz="1800" dirty="0" smtClean="0"/>
              <a:t>buenos </a:t>
            </a:r>
            <a:r>
              <a:rPr lang="es-ES" sz="1800" dirty="0"/>
              <a:t>trenes, -</a:t>
            </a:r>
            <a:r>
              <a:rPr lang="es-ES" sz="1800" b="1" dirty="0"/>
              <a:t>no se pueden contratar algunos destinos turísticos</a:t>
            </a:r>
            <a:r>
              <a:rPr lang="es-ES" sz="1800" dirty="0"/>
              <a:t>, o </a:t>
            </a:r>
            <a:r>
              <a:rPr lang="es-ES" sz="1800" dirty="0" smtClean="0"/>
              <a:t>ciertos </a:t>
            </a:r>
            <a:r>
              <a:rPr lang="es-ES" sz="1800" dirty="0"/>
              <a:t>hoteles, o -</a:t>
            </a:r>
            <a:r>
              <a:rPr lang="es-ES" sz="1800" b="1" dirty="0"/>
              <a:t>no se puede inscribir a los hijos en los mejores </a:t>
            </a:r>
            <a:r>
              <a:rPr lang="es-ES" sz="1800" b="1" dirty="0" smtClean="0"/>
              <a:t>colegios</a:t>
            </a:r>
            <a:r>
              <a:rPr lang="es-ES" sz="1800" dirty="0" smtClean="0"/>
              <a:t>, dificultades para </a:t>
            </a:r>
            <a:r>
              <a:rPr lang="es-ES" sz="1800" b="1" dirty="0" smtClean="0"/>
              <a:t>arrendar un piso </a:t>
            </a:r>
            <a:r>
              <a:rPr lang="es-ES" sz="1800" dirty="0" smtClean="0"/>
              <a:t>o conseguir un </a:t>
            </a:r>
            <a:r>
              <a:rPr lang="es-ES" sz="1800" b="1" dirty="0" smtClean="0"/>
              <a:t>crédito</a:t>
            </a:r>
            <a:r>
              <a:rPr lang="es-ES" sz="1800" dirty="0" smtClean="0"/>
              <a:t>, </a:t>
            </a:r>
            <a:r>
              <a:rPr lang="es-ES" sz="1800" dirty="0"/>
              <a:t>y –</a:t>
            </a:r>
            <a:r>
              <a:rPr lang="es-ES" sz="1800" b="1" dirty="0"/>
              <a:t>su identidad se publica en </a:t>
            </a:r>
            <a:r>
              <a:rPr lang="es-ES" sz="1800" b="1" dirty="0" err="1" smtClean="0"/>
              <a:t>mupis</a:t>
            </a:r>
            <a:r>
              <a:rPr lang="es-ES" sz="1800" b="1" dirty="0" smtClean="0"/>
              <a:t> y plataformas </a:t>
            </a:r>
            <a:r>
              <a:rPr lang="es-ES" sz="1800" b="1" dirty="0"/>
              <a:t>de crédito </a:t>
            </a:r>
            <a:r>
              <a:rPr lang="es-ES" sz="1800" b="1" dirty="0" smtClean="0"/>
              <a:t>social</a:t>
            </a:r>
            <a:r>
              <a:rPr lang="es-ES" sz="1800" dirty="0"/>
              <a:t>.</a:t>
            </a:r>
            <a:r>
              <a:rPr lang="es-ES" sz="1800" dirty="0" smtClean="0"/>
              <a:t> Sobre </a:t>
            </a:r>
            <a:r>
              <a:rPr lang="es-ES" sz="1800" dirty="0"/>
              <a:t>todo = </a:t>
            </a:r>
            <a:r>
              <a:rPr lang="es-ES" sz="1800" b="1" dirty="0"/>
              <a:t>aislamiento social</a:t>
            </a:r>
            <a:r>
              <a:rPr lang="es-ES" sz="1800" dirty="0"/>
              <a:t>.</a:t>
            </a:r>
            <a:br>
              <a:rPr lang="es-ES" sz="1800" dirty="0"/>
            </a:br>
            <a:r>
              <a:rPr lang="es-ES" sz="1800" dirty="0"/>
              <a:t/>
            </a:r>
            <a:br>
              <a:rPr lang="es-ES" sz="1800" dirty="0"/>
            </a:br>
            <a:endParaRPr lang="es-ES" sz="1800" dirty="0"/>
          </a:p>
        </p:txBody>
      </p:sp>
      <p:sp>
        <p:nvSpPr>
          <p:cNvPr id="3" name="Marcador de contenido 2"/>
          <p:cNvSpPr>
            <a:spLocks noGrp="1"/>
          </p:cNvSpPr>
          <p:nvPr>
            <p:ph sz="half" idx="1"/>
          </p:nvPr>
        </p:nvSpPr>
        <p:spPr>
          <a:xfrm>
            <a:off x="1" y="2780928"/>
            <a:ext cx="1438668" cy="4075894"/>
          </a:xfrm>
        </p:spPr>
        <p:txBody>
          <a:bodyPr>
            <a:normAutofit/>
          </a:bodyPr>
          <a:lstStyle/>
          <a:p>
            <a:pPr marL="0" indent="0">
              <a:buNone/>
            </a:pPr>
            <a:r>
              <a:rPr lang="es-ES" sz="1800" b="1" dirty="0" smtClean="0"/>
              <a:t>TURLEY: el gobierno chino </a:t>
            </a:r>
            <a:r>
              <a:rPr lang="es-ES" sz="1800" b="1" dirty="0"/>
              <a:t>está </a:t>
            </a:r>
            <a:r>
              <a:rPr lang="es-ES" sz="1800" b="1" dirty="0" smtClean="0"/>
              <a:t>intentado </a:t>
            </a:r>
            <a:r>
              <a:rPr lang="es-ES" sz="1800" b="1" dirty="0" err="1" smtClean="0"/>
              <a:t>abiertamen</a:t>
            </a:r>
            <a:r>
              <a:rPr lang="es-ES" sz="1800" b="1" dirty="0" smtClean="0"/>
              <a:t>-te </a:t>
            </a:r>
            <a:r>
              <a:rPr lang="es-ES" sz="1800" b="1" dirty="0"/>
              <a:t>crear una </a:t>
            </a:r>
            <a:r>
              <a:rPr lang="es-ES" sz="1800" b="1" dirty="0" smtClean="0">
                <a:solidFill>
                  <a:srgbClr val="FF0000"/>
                </a:solidFill>
              </a:rPr>
              <a:t>sociedad pe-cera</a:t>
            </a:r>
            <a:r>
              <a:rPr lang="es-ES" sz="1800" b="1" dirty="0"/>
              <a:t>, en la que ni </a:t>
            </a:r>
            <a:r>
              <a:rPr lang="es-ES" sz="1800" b="1" dirty="0" smtClean="0"/>
              <a:t>si-quiera </a:t>
            </a:r>
            <a:r>
              <a:rPr lang="es-ES" sz="1800" b="1" dirty="0"/>
              <a:t>sea necesario el control </a:t>
            </a:r>
            <a:r>
              <a:rPr lang="es-ES" sz="1800" b="1" dirty="0" smtClean="0"/>
              <a:t>policial</a:t>
            </a:r>
            <a:r>
              <a:rPr lang="es-ES" sz="1800" b="1" dirty="0"/>
              <a:t>. </a:t>
            </a:r>
          </a:p>
        </p:txBody>
      </p:sp>
      <p:pic>
        <p:nvPicPr>
          <p:cNvPr id="12" name="Marcador de contenido 11"/>
          <p:cNvPicPr>
            <a:picLocks noGrp="1" noChangeAspect="1"/>
          </p:cNvPicPr>
          <p:nvPr>
            <p:ph sz="half" idx="2"/>
          </p:nvPr>
        </p:nvPicPr>
        <p:blipFill>
          <a:blip r:embed="rId2"/>
          <a:stretch>
            <a:fillRect/>
          </a:stretch>
        </p:blipFill>
        <p:spPr>
          <a:xfrm>
            <a:off x="1438669" y="2132856"/>
            <a:ext cx="7755045" cy="4723966"/>
          </a:xfrm>
          <a:prstGeom prst="rect">
            <a:avLst/>
          </a:prstGeom>
        </p:spPr>
      </p:pic>
      <p:sp>
        <p:nvSpPr>
          <p:cNvPr id="13" name="Rectángulo 12"/>
          <p:cNvSpPr/>
          <p:nvPr/>
        </p:nvSpPr>
        <p:spPr>
          <a:xfrm>
            <a:off x="0" y="1700808"/>
            <a:ext cx="9144000" cy="615553"/>
          </a:xfrm>
          <a:prstGeom prst="rect">
            <a:avLst/>
          </a:prstGeom>
        </p:spPr>
        <p:txBody>
          <a:bodyPr wrap="square">
            <a:spAutoFit/>
          </a:bodyPr>
          <a:lstStyle/>
          <a:p>
            <a:r>
              <a:rPr lang="es-ES" sz="1700" b="1" dirty="0" smtClean="0"/>
              <a:t>CBS News. </a:t>
            </a:r>
            <a:r>
              <a:rPr lang="es-ES" sz="1700" dirty="0" smtClean="0"/>
              <a:t>https</a:t>
            </a:r>
            <a:r>
              <a:rPr lang="es-ES" sz="1700" dirty="0"/>
              <a:t>://www.cbsnews.com/video/chinas-social-credit-system-keeps-a-critical-eye-on-everyday-behavior/</a:t>
            </a:r>
          </a:p>
        </p:txBody>
      </p:sp>
    </p:spTree>
    <p:extLst>
      <p:ext uri="{BB962C8B-B14F-4D97-AF65-F5344CB8AC3E}">
        <p14:creationId xmlns:p14="http://schemas.microsoft.com/office/powerpoint/2010/main" val="33678018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3059832" cy="1412776"/>
          </a:xfrm>
        </p:spPr>
        <p:txBody>
          <a:bodyPr>
            <a:normAutofit/>
          </a:bodyPr>
          <a:lstStyle/>
          <a:p>
            <a:r>
              <a:rPr lang="es-ES" sz="3200" b="1" dirty="0" smtClean="0">
                <a:solidFill>
                  <a:schemeClr val="accent5">
                    <a:lumMod val="60000"/>
                    <a:lumOff val="40000"/>
                  </a:schemeClr>
                </a:solidFill>
              </a:rPr>
              <a:t>La falsificación de la realidad</a:t>
            </a:r>
            <a:endParaRPr lang="es-ES" sz="3200" b="1" dirty="0">
              <a:solidFill>
                <a:schemeClr val="accent5">
                  <a:lumMod val="60000"/>
                  <a:lumOff val="40000"/>
                </a:schemeClr>
              </a:solidFill>
            </a:endParaRPr>
          </a:p>
        </p:txBody>
      </p:sp>
      <p:pic>
        <p:nvPicPr>
          <p:cNvPr id="5" name="Marcador de contenido 4"/>
          <p:cNvPicPr>
            <a:picLocks noGrp="1" noChangeAspect="1"/>
          </p:cNvPicPr>
          <p:nvPr>
            <p:ph sz="half" idx="1"/>
          </p:nvPr>
        </p:nvPicPr>
        <p:blipFill>
          <a:blip r:embed="rId4"/>
          <a:stretch>
            <a:fillRect/>
          </a:stretch>
        </p:blipFill>
        <p:spPr>
          <a:xfrm>
            <a:off x="-180528" y="1412776"/>
            <a:ext cx="4583377" cy="2578149"/>
          </a:xfrm>
          <a:prstGeom prst="rect">
            <a:avLst/>
          </a:prstGeom>
        </p:spPr>
      </p:pic>
      <p:pic>
        <p:nvPicPr>
          <p:cNvPr id="3" name="this is not Morgan">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5"/>
          <a:stretch>
            <a:fillRect/>
          </a:stretch>
        </p:blipFill>
        <p:spPr>
          <a:xfrm>
            <a:off x="3563888" y="3527811"/>
            <a:ext cx="5528085" cy="3109548"/>
          </a:xfrm>
        </p:spPr>
      </p:pic>
      <p:sp>
        <p:nvSpPr>
          <p:cNvPr id="7" name="Rectángulo 6"/>
          <p:cNvSpPr/>
          <p:nvPr/>
        </p:nvSpPr>
        <p:spPr>
          <a:xfrm>
            <a:off x="0" y="4077072"/>
            <a:ext cx="3498582" cy="1200329"/>
          </a:xfrm>
          <a:prstGeom prst="rect">
            <a:avLst/>
          </a:prstGeom>
        </p:spPr>
        <p:txBody>
          <a:bodyPr wrap="square">
            <a:spAutoFit/>
          </a:bodyPr>
          <a:lstStyle/>
          <a:p>
            <a:r>
              <a:rPr lang="en-US" sz="1500" b="1" i="1" dirty="0" err="1"/>
              <a:t>Deepfakes</a:t>
            </a:r>
            <a:r>
              <a:rPr lang="en-US" sz="1500" b="1" i="1" dirty="0"/>
              <a:t> Are Running Rampant as Tools to Detect Them Lag </a:t>
            </a:r>
            <a:r>
              <a:rPr lang="en-US" sz="1500" b="1" i="1" dirty="0" smtClean="0"/>
              <a:t>Behind </a:t>
            </a:r>
            <a:r>
              <a:rPr lang="en-US" sz="1400" dirty="0" smtClean="0"/>
              <a:t>https</a:t>
            </a:r>
            <a:r>
              <a:rPr lang="en-US" sz="1400" dirty="0"/>
              <a:t>://</a:t>
            </a:r>
            <a:r>
              <a:rPr lang="en-US" sz="1400" dirty="0" smtClean="0"/>
              <a:t>www.bloomberg.com/news/articles/2023-04-20/deepfake-detection-is-one-corner-of-ai-tech-that-isn-t-booming#xj4y7vzkg</a:t>
            </a:r>
            <a:endParaRPr lang="es-ES" sz="1400" dirty="0"/>
          </a:p>
        </p:txBody>
      </p:sp>
      <p:sp>
        <p:nvSpPr>
          <p:cNvPr id="8" name="Rectángulo 7"/>
          <p:cNvSpPr/>
          <p:nvPr/>
        </p:nvSpPr>
        <p:spPr>
          <a:xfrm>
            <a:off x="0" y="5517232"/>
            <a:ext cx="3563888" cy="1323439"/>
          </a:xfrm>
          <a:prstGeom prst="rect">
            <a:avLst/>
          </a:prstGeom>
          <a:solidFill>
            <a:srgbClr val="FFFF00"/>
          </a:solidFill>
        </p:spPr>
        <p:txBody>
          <a:bodyPr wrap="square">
            <a:spAutoFit/>
          </a:bodyPr>
          <a:lstStyle/>
          <a:p>
            <a:r>
              <a:rPr lang="en-US" sz="1500" b="1" i="1" dirty="0"/>
              <a:t>This is not Morgan Freeman - A </a:t>
            </a:r>
            <a:r>
              <a:rPr lang="en-US" sz="1500" b="1" i="1" dirty="0" err="1"/>
              <a:t>Deepfake</a:t>
            </a:r>
            <a:r>
              <a:rPr lang="en-US" sz="1500" b="1" i="1" dirty="0"/>
              <a:t> </a:t>
            </a:r>
            <a:r>
              <a:rPr lang="en-US" sz="1500" b="1" i="1" dirty="0" smtClean="0"/>
              <a:t>Singularity. </a:t>
            </a:r>
            <a:r>
              <a:rPr lang="en-US" sz="1500" b="1" dirty="0" smtClean="0"/>
              <a:t>Diep Nep</a:t>
            </a:r>
            <a:endParaRPr lang="en-US" sz="1500" dirty="0" smtClean="0"/>
          </a:p>
          <a:p>
            <a:r>
              <a:rPr lang="en-US" b="1" i="1" dirty="0" smtClean="0">
                <a:solidFill>
                  <a:srgbClr val="FF0000"/>
                </a:solidFill>
              </a:rPr>
              <a:t>“I´m not Morgan Freeman, and what you see is not real…”.</a:t>
            </a:r>
          </a:p>
          <a:p>
            <a:r>
              <a:rPr lang="es-ES" sz="1400" dirty="0"/>
              <a:t>https://youtu.be/oxXpB9pSETo</a:t>
            </a:r>
          </a:p>
        </p:txBody>
      </p:sp>
      <p:pic>
        <p:nvPicPr>
          <p:cNvPr id="4" name="Imagen 3"/>
          <p:cNvPicPr>
            <a:picLocks noChangeAspect="1"/>
          </p:cNvPicPr>
          <p:nvPr/>
        </p:nvPicPr>
        <p:blipFill>
          <a:blip r:embed="rId6"/>
          <a:stretch>
            <a:fillRect/>
          </a:stretch>
        </p:blipFill>
        <p:spPr>
          <a:xfrm>
            <a:off x="3779912" y="-26832"/>
            <a:ext cx="5312061" cy="3545866"/>
          </a:xfrm>
          <a:prstGeom prst="rect">
            <a:avLst/>
          </a:prstGeom>
        </p:spPr>
      </p:pic>
    </p:spTree>
    <p:extLst>
      <p:ext uri="{BB962C8B-B14F-4D97-AF65-F5344CB8AC3E}">
        <p14:creationId xmlns:p14="http://schemas.microsoft.com/office/powerpoint/2010/main" val="6950984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91680" y="42433"/>
            <a:ext cx="5112568" cy="578255"/>
          </a:xfrm>
        </p:spPr>
        <p:txBody>
          <a:bodyPr>
            <a:normAutofit fontScale="90000"/>
          </a:bodyPr>
          <a:lstStyle/>
          <a:p>
            <a:r>
              <a:rPr lang="es-ES" sz="3200" b="1" dirty="0">
                <a:solidFill>
                  <a:srgbClr val="00B050"/>
                </a:solidFill>
              </a:rPr>
              <a:t>Sugerencias</a:t>
            </a:r>
          </a:p>
        </p:txBody>
      </p:sp>
      <p:sp>
        <p:nvSpPr>
          <p:cNvPr id="3" name="Marcador de contenido 2"/>
          <p:cNvSpPr>
            <a:spLocks noGrp="1"/>
          </p:cNvSpPr>
          <p:nvPr>
            <p:ph sz="half" idx="1"/>
          </p:nvPr>
        </p:nvSpPr>
        <p:spPr>
          <a:xfrm>
            <a:off x="132954" y="692696"/>
            <a:ext cx="4067944" cy="6165304"/>
          </a:xfrm>
        </p:spPr>
        <p:txBody>
          <a:bodyPr>
            <a:normAutofit fontScale="85000" lnSpcReduction="20000"/>
          </a:bodyPr>
          <a:lstStyle/>
          <a:p>
            <a:pPr marL="0" indent="0">
              <a:buNone/>
            </a:pPr>
            <a:r>
              <a:rPr lang="es-ES" b="1" i="1" dirty="0"/>
              <a:t>El fin de la realidad: así serán los próximos 10 años de la inteligencia </a:t>
            </a:r>
            <a:r>
              <a:rPr lang="es-ES" b="1" i="1" dirty="0" smtClean="0"/>
              <a:t>artificial</a:t>
            </a:r>
            <a:r>
              <a:rPr lang="es-ES" dirty="0" smtClean="0"/>
              <a:t>. (Control </a:t>
            </a:r>
            <a:r>
              <a:rPr lang="es-ES" dirty="0"/>
              <a:t>Z – El </a:t>
            </a:r>
            <a:r>
              <a:rPr lang="es-ES" dirty="0" smtClean="0"/>
              <a:t>Confidencial) </a:t>
            </a:r>
            <a:r>
              <a:rPr lang="es-ES" dirty="0" smtClean="0">
                <a:hlinkClick r:id="rId2"/>
              </a:rPr>
              <a:t>https</a:t>
            </a:r>
            <a:r>
              <a:rPr lang="es-ES" dirty="0">
                <a:hlinkClick r:id="rId2"/>
              </a:rPr>
              <a:t>://</a:t>
            </a:r>
            <a:r>
              <a:rPr lang="es-ES" dirty="0" smtClean="0">
                <a:hlinkClick r:id="rId2"/>
              </a:rPr>
              <a:t>youtu.be/cXghhnwSW6U?si=RLVou0xFc3-YBUi8</a:t>
            </a:r>
            <a:r>
              <a:rPr lang="es-ES" dirty="0" smtClean="0"/>
              <a:t> </a:t>
            </a:r>
            <a:endParaRPr lang="es-ES" dirty="0"/>
          </a:p>
          <a:p>
            <a:pPr marL="0" indent="0">
              <a:buNone/>
            </a:pPr>
            <a:endParaRPr lang="es-ES" dirty="0" smtClean="0"/>
          </a:p>
          <a:p>
            <a:pPr marL="0" indent="0">
              <a:buNone/>
            </a:pPr>
            <a:endParaRPr lang="es-ES" b="1" dirty="0" smtClean="0"/>
          </a:p>
          <a:p>
            <a:pPr marL="0" indent="0">
              <a:buNone/>
            </a:pPr>
            <a:r>
              <a:rPr lang="es-ES" b="1" dirty="0" smtClean="0"/>
              <a:t>Corremos </a:t>
            </a:r>
            <a:r>
              <a:rPr lang="es-ES" b="1" dirty="0"/>
              <a:t>un serio peligro de perder la certeza acerca de nuestros registros de la </a:t>
            </a:r>
            <a:r>
              <a:rPr lang="es-ES" b="1" dirty="0" err="1" smtClean="0"/>
              <a:t>reali</a:t>
            </a:r>
            <a:r>
              <a:rPr lang="es-ES" b="1" dirty="0" smtClean="0"/>
              <a:t>-dad: </a:t>
            </a:r>
            <a:r>
              <a:rPr lang="es-ES" b="1" dirty="0" smtClean="0">
                <a:solidFill>
                  <a:srgbClr val="FF0000"/>
                </a:solidFill>
              </a:rPr>
              <a:t>desinformación</a:t>
            </a:r>
            <a:r>
              <a:rPr lang="es-ES" b="1" dirty="0" smtClean="0"/>
              <a:t> e </a:t>
            </a:r>
            <a:r>
              <a:rPr lang="es-ES" b="1" dirty="0" err="1" smtClean="0">
                <a:solidFill>
                  <a:srgbClr val="FF0000"/>
                </a:solidFill>
              </a:rPr>
              <a:t>inverifi-cabilidad</a:t>
            </a:r>
            <a:r>
              <a:rPr lang="es-ES" b="1" dirty="0" smtClean="0"/>
              <a:t> de hechos y pruebas</a:t>
            </a:r>
            <a:endParaRPr lang="es-ES" sz="1400" b="1" dirty="0" smtClean="0"/>
          </a:p>
        </p:txBody>
      </p:sp>
      <p:sp>
        <p:nvSpPr>
          <p:cNvPr id="4" name="Marcador de contenido 3"/>
          <p:cNvSpPr>
            <a:spLocks noGrp="1"/>
          </p:cNvSpPr>
          <p:nvPr>
            <p:ph sz="half" idx="2"/>
          </p:nvPr>
        </p:nvSpPr>
        <p:spPr>
          <a:xfrm>
            <a:off x="4518248" y="896600"/>
            <a:ext cx="4572000" cy="5949280"/>
          </a:xfrm>
          <a:solidFill>
            <a:srgbClr val="FFC000"/>
          </a:solidFill>
        </p:spPr>
        <p:txBody>
          <a:bodyPr>
            <a:normAutofit fontScale="85000" lnSpcReduction="20000"/>
          </a:bodyPr>
          <a:lstStyle/>
          <a:p>
            <a:pPr marL="0" indent="0">
              <a:buNone/>
            </a:pPr>
            <a:endParaRPr lang="es-ES" dirty="0" smtClean="0"/>
          </a:p>
          <a:p>
            <a:pPr marL="0" indent="0">
              <a:buNone/>
            </a:pPr>
            <a:r>
              <a:rPr lang="es-ES" dirty="0" smtClean="0"/>
              <a:t>         Respuesta </a:t>
            </a:r>
            <a:r>
              <a:rPr lang="es-ES" b="1" dirty="0" smtClean="0"/>
              <a:t>técnica</a:t>
            </a:r>
            <a:r>
              <a:rPr lang="es-ES" dirty="0" smtClean="0"/>
              <a:t>: todo contenido generado por una IA debe delatar criptográficamente su origen, debe ser verificable.</a:t>
            </a:r>
          </a:p>
          <a:p>
            <a:pPr marL="0" indent="0">
              <a:buNone/>
            </a:pPr>
            <a:endParaRPr lang="es-ES" dirty="0" smtClean="0"/>
          </a:p>
          <a:p>
            <a:pPr marL="0" indent="0">
              <a:buNone/>
            </a:pPr>
            <a:r>
              <a:rPr lang="es-ES" dirty="0" smtClean="0"/>
              <a:t>           Respuesta </a:t>
            </a:r>
            <a:r>
              <a:rPr lang="es-ES" b="1" dirty="0" smtClean="0"/>
              <a:t>educativa</a:t>
            </a:r>
            <a:r>
              <a:rPr lang="es-ES" dirty="0" smtClean="0"/>
              <a:t>: en todos los niveles educativos se debe dejar bien claro que la utilización de la IA desplaza a la propia inteligencia, y no es un resultado evaluable.</a:t>
            </a:r>
          </a:p>
          <a:p>
            <a:pPr marL="0" indent="0">
              <a:buNone/>
            </a:pPr>
            <a:endParaRPr lang="es-ES" dirty="0" smtClean="0"/>
          </a:p>
          <a:p>
            <a:pPr marL="0" indent="0">
              <a:buNone/>
            </a:pPr>
            <a:r>
              <a:rPr lang="es-ES" dirty="0" smtClean="0"/>
              <a:t>       Respuesta </a:t>
            </a:r>
            <a:r>
              <a:rPr lang="es-ES" b="1" dirty="0" smtClean="0"/>
              <a:t>jurídica</a:t>
            </a:r>
            <a:r>
              <a:rPr lang="es-ES" dirty="0" smtClean="0"/>
              <a:t>: asegurar la verificabilidad y protección de las personas contra la intoxicación producida por IA: </a:t>
            </a:r>
            <a:r>
              <a:rPr lang="es-ES" dirty="0" err="1" smtClean="0">
                <a:solidFill>
                  <a:srgbClr val="00B050"/>
                </a:solidFill>
              </a:rPr>
              <a:t>N</a:t>
            </a:r>
            <a:r>
              <a:rPr lang="es-ES" b="1" dirty="0" err="1" smtClean="0">
                <a:solidFill>
                  <a:srgbClr val="00B050"/>
                </a:solidFill>
              </a:rPr>
              <a:t>euroderechos</a:t>
            </a:r>
            <a:r>
              <a:rPr lang="es-ES" b="1" dirty="0" smtClean="0">
                <a:solidFill>
                  <a:srgbClr val="00B050"/>
                </a:solidFill>
              </a:rPr>
              <a:t>?</a:t>
            </a:r>
            <a:endParaRPr lang="es-ES" dirty="0"/>
          </a:p>
        </p:txBody>
      </p:sp>
      <p:pic>
        <p:nvPicPr>
          <p:cNvPr id="5" name="Marcador de contenido 4"/>
          <p:cNvPicPr>
            <a:picLocks noChangeAspect="1"/>
          </p:cNvPicPr>
          <p:nvPr/>
        </p:nvPicPr>
        <p:blipFill>
          <a:blip r:embed="rId3"/>
          <a:stretch>
            <a:fillRect/>
          </a:stretch>
        </p:blipFill>
        <p:spPr>
          <a:xfrm>
            <a:off x="4728144" y="1276796"/>
            <a:ext cx="365792" cy="353599"/>
          </a:xfrm>
          <a:prstGeom prst="rect">
            <a:avLst/>
          </a:prstGeom>
        </p:spPr>
      </p:pic>
      <p:pic>
        <p:nvPicPr>
          <p:cNvPr id="6" name="Marcador de contenido 4"/>
          <p:cNvPicPr>
            <a:picLocks noChangeAspect="1"/>
          </p:cNvPicPr>
          <p:nvPr/>
        </p:nvPicPr>
        <p:blipFill>
          <a:blip r:embed="rId3"/>
          <a:stretch>
            <a:fillRect/>
          </a:stretch>
        </p:blipFill>
        <p:spPr>
          <a:xfrm>
            <a:off x="4728144" y="2884305"/>
            <a:ext cx="365792" cy="353599"/>
          </a:xfrm>
          <a:prstGeom prst="rect">
            <a:avLst/>
          </a:prstGeom>
        </p:spPr>
      </p:pic>
      <p:pic>
        <p:nvPicPr>
          <p:cNvPr id="7" name="Marcador de contenido 4"/>
          <p:cNvPicPr>
            <a:picLocks noChangeAspect="1"/>
          </p:cNvPicPr>
          <p:nvPr/>
        </p:nvPicPr>
        <p:blipFill>
          <a:blip r:embed="rId3"/>
          <a:stretch>
            <a:fillRect/>
          </a:stretch>
        </p:blipFill>
        <p:spPr>
          <a:xfrm>
            <a:off x="4698841" y="5013176"/>
            <a:ext cx="365792" cy="353599"/>
          </a:xfrm>
          <a:prstGeom prst="rect">
            <a:avLst/>
          </a:prstGeom>
        </p:spPr>
      </p:pic>
      <p:sp>
        <p:nvSpPr>
          <p:cNvPr id="8" name="Flecha abajo 7"/>
          <p:cNvSpPr/>
          <p:nvPr/>
        </p:nvSpPr>
        <p:spPr>
          <a:xfrm>
            <a:off x="1515549" y="2513215"/>
            <a:ext cx="648072" cy="6525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 name="Imagen 8"/>
          <p:cNvPicPr>
            <a:picLocks noChangeAspect="1"/>
          </p:cNvPicPr>
          <p:nvPr/>
        </p:nvPicPr>
        <p:blipFill>
          <a:blip r:embed="rId4"/>
          <a:stretch>
            <a:fillRect/>
          </a:stretch>
        </p:blipFill>
        <p:spPr>
          <a:xfrm>
            <a:off x="140800" y="4882922"/>
            <a:ext cx="3927144" cy="1975078"/>
          </a:xfrm>
          <a:prstGeom prst="rect">
            <a:avLst/>
          </a:prstGeom>
        </p:spPr>
      </p:pic>
    </p:spTree>
    <p:extLst>
      <p:ext uri="{BB962C8B-B14F-4D97-AF65-F5344CB8AC3E}">
        <p14:creationId xmlns:p14="http://schemas.microsoft.com/office/powerpoint/2010/main" val="20307965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0" y="5445225"/>
            <a:ext cx="1115616" cy="1224135"/>
          </a:xfrm>
          <a:prstGeom prst="rect">
            <a:avLst/>
          </a:prstGeom>
        </p:spPr>
        <p:txBody>
          <a:bodyPr wrap="square">
            <a:spAutoFit/>
          </a:bodyPr>
          <a:lstStyle/>
          <a:p>
            <a:r>
              <a:rPr lang="en-US" b="1" i="1" dirty="0" err="1" smtClean="0"/>
              <a:t>Fantasía</a:t>
            </a:r>
            <a:r>
              <a:rPr lang="en-US" dirty="0" smtClean="0"/>
              <a:t> Walt Disney 1940</a:t>
            </a:r>
            <a:endParaRPr lang="en-US" dirty="0"/>
          </a:p>
        </p:txBody>
      </p:sp>
      <p:sp>
        <p:nvSpPr>
          <p:cNvPr id="4" name="Rectángulo 3"/>
          <p:cNvSpPr/>
          <p:nvPr/>
        </p:nvSpPr>
        <p:spPr>
          <a:xfrm>
            <a:off x="0" y="14722"/>
            <a:ext cx="9036496" cy="1554272"/>
          </a:xfrm>
          <a:prstGeom prst="rect">
            <a:avLst/>
          </a:prstGeom>
        </p:spPr>
        <p:txBody>
          <a:bodyPr wrap="square">
            <a:spAutoFit/>
          </a:bodyPr>
          <a:lstStyle/>
          <a:p>
            <a:r>
              <a:rPr lang="es-ES" b="1" dirty="0" smtClean="0"/>
              <a:t>Una </a:t>
            </a:r>
            <a:r>
              <a:rPr lang="es-ES" b="1" dirty="0"/>
              <a:t>reflexión</a:t>
            </a:r>
            <a:r>
              <a:rPr lang="es-ES" dirty="0"/>
              <a:t>: </a:t>
            </a:r>
            <a:r>
              <a:rPr lang="es-ES" sz="1900" dirty="0" smtClean="0"/>
              <a:t>La </a:t>
            </a:r>
            <a:r>
              <a:rPr lang="es-ES" sz="1900" dirty="0"/>
              <a:t>mayoría de los problemas que </a:t>
            </a:r>
            <a:r>
              <a:rPr lang="es-ES" sz="1900" dirty="0" smtClean="0"/>
              <a:t>causa </a:t>
            </a:r>
            <a:r>
              <a:rPr lang="es-ES" sz="1900" dirty="0"/>
              <a:t>la IA no provienen de su mal funcionamiento, sino de la perfección no humana de su funcionamiento. </a:t>
            </a:r>
            <a:r>
              <a:rPr lang="es-ES" sz="1900" dirty="0" smtClean="0"/>
              <a:t>Que </a:t>
            </a:r>
            <a:r>
              <a:rPr lang="es-ES" sz="1900" dirty="0"/>
              <a:t>se suma a un error humano bastante común: tendemos a pensar que un sistema inteligente, como produce resultados parecidos a los de la inteligencia humana, tiene algo de humano. Y eso sí que es un gran error, la </a:t>
            </a:r>
            <a:r>
              <a:rPr lang="es-ES" sz="1900" dirty="0" smtClean="0"/>
              <a:t>IA es inteligente, pero no humana</a:t>
            </a:r>
            <a:r>
              <a:rPr lang="es-ES" sz="1900" dirty="0"/>
              <a:t>:</a:t>
            </a:r>
            <a:r>
              <a:rPr lang="es-ES" sz="1900" dirty="0" smtClean="0"/>
              <a:t> </a:t>
            </a:r>
            <a:r>
              <a:rPr lang="es-ES" sz="1900" dirty="0"/>
              <a:t>para empezar, es incansable.</a:t>
            </a:r>
          </a:p>
        </p:txBody>
      </p:sp>
      <p:pic>
        <p:nvPicPr>
          <p:cNvPr id="5" name="Imagen 4"/>
          <p:cNvPicPr>
            <a:picLocks noChangeAspect="1"/>
          </p:cNvPicPr>
          <p:nvPr/>
        </p:nvPicPr>
        <p:blipFill>
          <a:blip r:embed="rId2"/>
          <a:stretch>
            <a:fillRect/>
          </a:stretch>
        </p:blipFill>
        <p:spPr>
          <a:xfrm>
            <a:off x="1763688" y="1645286"/>
            <a:ext cx="6624736" cy="4996435"/>
          </a:xfrm>
          <a:prstGeom prst="rect">
            <a:avLst/>
          </a:prstGeom>
        </p:spPr>
      </p:pic>
    </p:spTree>
    <p:extLst>
      <p:ext uri="{BB962C8B-B14F-4D97-AF65-F5344CB8AC3E}">
        <p14:creationId xmlns:p14="http://schemas.microsoft.com/office/powerpoint/2010/main" val="18970391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07504" y="188640"/>
            <a:ext cx="8352928" cy="10802957"/>
          </a:xfrm>
          <a:prstGeom prst="rect">
            <a:avLst/>
          </a:prstGeom>
        </p:spPr>
        <p:txBody>
          <a:bodyPr wrap="square">
            <a:spAutoFit/>
          </a:bodyPr>
          <a:lstStyle/>
          <a:p>
            <a:pPr indent="90170" algn="ctr">
              <a:lnSpc>
                <a:spcPts val="2800"/>
              </a:lnSpc>
              <a:spcAft>
                <a:spcPts val="600"/>
              </a:spcAft>
            </a:pPr>
            <a:endParaRPr lang="es-ES" sz="2800" b="1" i="1" dirty="0" smtClean="0">
              <a:solidFill>
                <a:schemeClr val="tx2">
                  <a:lumMod val="60000"/>
                  <a:lumOff val="40000"/>
                </a:schemeClr>
              </a:solidFill>
              <a:latin typeface="Times New Roman" panose="02020603050405020304" pitchFamily="18" charset="0"/>
              <a:ea typeface="Calibri" panose="020F0502020204030204" pitchFamily="34" charset="0"/>
              <a:cs typeface="Times New Roman" panose="02020603050405020304" pitchFamily="18" charset="0"/>
            </a:endParaRPr>
          </a:p>
          <a:p>
            <a:pPr indent="90170" algn="ctr">
              <a:lnSpc>
                <a:spcPts val="2800"/>
              </a:lnSpc>
              <a:spcAft>
                <a:spcPts val="600"/>
              </a:spcAft>
            </a:pPr>
            <a:endParaRPr lang="es-ES" sz="2800" b="1" i="1" dirty="0">
              <a:solidFill>
                <a:schemeClr val="tx2">
                  <a:lumMod val="60000"/>
                  <a:lumOff val="40000"/>
                </a:schemeClr>
              </a:solidFill>
              <a:latin typeface="Times New Roman" panose="02020603050405020304" pitchFamily="18" charset="0"/>
              <a:ea typeface="Calibri" panose="020F0502020204030204" pitchFamily="34" charset="0"/>
              <a:cs typeface="Times New Roman" panose="02020603050405020304" pitchFamily="18" charset="0"/>
            </a:endParaRPr>
          </a:p>
          <a:p>
            <a:pPr indent="90170" algn="ctr">
              <a:lnSpc>
                <a:spcPts val="2800"/>
              </a:lnSpc>
              <a:spcAft>
                <a:spcPts val="600"/>
              </a:spcAft>
            </a:pPr>
            <a:endParaRPr lang="es-ES" sz="2800" b="1" i="1" dirty="0" smtClean="0">
              <a:solidFill>
                <a:schemeClr val="tx2">
                  <a:lumMod val="60000"/>
                  <a:lumOff val="40000"/>
                </a:schemeClr>
              </a:solidFill>
              <a:latin typeface="Times New Roman" panose="02020603050405020304" pitchFamily="18" charset="0"/>
              <a:ea typeface="Calibri" panose="020F0502020204030204" pitchFamily="34" charset="0"/>
              <a:cs typeface="Times New Roman" panose="02020603050405020304" pitchFamily="18" charset="0"/>
            </a:endParaRPr>
          </a:p>
          <a:p>
            <a:pPr indent="90170" algn="ctr">
              <a:lnSpc>
                <a:spcPts val="2800"/>
              </a:lnSpc>
              <a:spcAft>
                <a:spcPts val="600"/>
              </a:spcAft>
            </a:pPr>
            <a:endParaRPr lang="es-ES" sz="2800" b="1" i="1" dirty="0">
              <a:solidFill>
                <a:schemeClr val="tx2">
                  <a:lumMod val="60000"/>
                  <a:lumOff val="40000"/>
                </a:schemeClr>
              </a:solidFill>
              <a:latin typeface="Times New Roman" panose="02020603050405020304" pitchFamily="18" charset="0"/>
              <a:ea typeface="Calibri" panose="020F0502020204030204" pitchFamily="34" charset="0"/>
              <a:cs typeface="Times New Roman" panose="02020603050405020304" pitchFamily="18" charset="0"/>
            </a:endParaRPr>
          </a:p>
          <a:p>
            <a:pPr indent="90170" algn="ctr">
              <a:lnSpc>
                <a:spcPts val="2800"/>
              </a:lnSpc>
              <a:spcAft>
                <a:spcPts val="600"/>
              </a:spcAft>
            </a:pPr>
            <a:endParaRPr lang="es-ES" sz="2800" b="1" i="1" dirty="0" smtClean="0">
              <a:solidFill>
                <a:schemeClr val="tx2">
                  <a:lumMod val="60000"/>
                  <a:lumOff val="40000"/>
                </a:schemeClr>
              </a:solidFill>
              <a:latin typeface="Times New Roman" panose="02020603050405020304" pitchFamily="18" charset="0"/>
              <a:ea typeface="Calibri" panose="020F0502020204030204" pitchFamily="34" charset="0"/>
              <a:cs typeface="Times New Roman" panose="02020603050405020304" pitchFamily="18" charset="0"/>
            </a:endParaRPr>
          </a:p>
          <a:p>
            <a:pPr indent="90170" algn="r">
              <a:lnSpc>
                <a:spcPts val="2800"/>
              </a:lnSpc>
              <a:spcAft>
                <a:spcPts val="600"/>
              </a:spcAft>
            </a:pPr>
            <a:r>
              <a:rPr lang="es-ES" sz="3200" b="1" i="1" dirty="0" smtClean="0">
                <a:solidFill>
                  <a:schemeClr val="tx2">
                    <a:lumMod val="60000"/>
                    <a:lumOff val="40000"/>
                  </a:schemeClr>
                </a:solidFill>
                <a:latin typeface="Times New Roman" panose="02020603050405020304" pitchFamily="18" charset="0"/>
                <a:ea typeface="Calibri" panose="020F0502020204030204" pitchFamily="34" charset="0"/>
                <a:cs typeface="Times New Roman" panose="02020603050405020304" pitchFamily="18" charset="0"/>
              </a:rPr>
              <a:t>Espero que les haya interesado</a:t>
            </a:r>
          </a:p>
          <a:p>
            <a:pPr indent="90170" algn="r">
              <a:lnSpc>
                <a:spcPts val="2800"/>
              </a:lnSpc>
              <a:spcAft>
                <a:spcPts val="600"/>
              </a:spcAft>
            </a:pPr>
            <a:endParaRPr lang="es-ES" sz="3200" b="1" i="1" dirty="0" smtClean="0">
              <a:solidFill>
                <a:schemeClr val="tx2">
                  <a:lumMod val="60000"/>
                  <a:lumOff val="40000"/>
                </a:schemeClr>
              </a:solidFill>
              <a:latin typeface="Times New Roman" panose="02020603050405020304" pitchFamily="18" charset="0"/>
              <a:ea typeface="Calibri" panose="020F0502020204030204" pitchFamily="34" charset="0"/>
              <a:cs typeface="Times New Roman" panose="02020603050405020304" pitchFamily="18" charset="0"/>
            </a:endParaRPr>
          </a:p>
          <a:p>
            <a:pPr indent="90170" algn="r">
              <a:lnSpc>
                <a:spcPts val="2800"/>
              </a:lnSpc>
              <a:spcAft>
                <a:spcPts val="600"/>
              </a:spcAft>
            </a:pPr>
            <a:r>
              <a:rPr lang="es-ES" sz="3200" b="1"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¡Gracias por su atención!</a:t>
            </a:r>
          </a:p>
          <a:p>
            <a:pPr indent="90170" algn="ctr">
              <a:lnSpc>
                <a:spcPts val="2800"/>
              </a:lnSpc>
              <a:spcAft>
                <a:spcPts val="600"/>
              </a:spcAft>
            </a:pPr>
            <a:endParaRPr lang="es-ES" sz="1100" b="1" i="1" dirty="0" smtClean="0">
              <a:solidFill>
                <a:schemeClr val="tx2">
                  <a:lumMod val="60000"/>
                  <a:lumOff val="40000"/>
                </a:schemeClr>
              </a:solidFill>
              <a:latin typeface="Times New Roman" panose="02020603050405020304" pitchFamily="18" charset="0"/>
              <a:ea typeface="Calibri" panose="020F0502020204030204" pitchFamily="34" charset="0"/>
              <a:cs typeface="Times New Roman" panose="02020603050405020304" pitchFamily="18" charset="0"/>
            </a:endParaRPr>
          </a:p>
          <a:p>
            <a:endParaRPr lang="es-ES" sz="1000" dirty="0" smtClean="0">
              <a:solidFill>
                <a:srgbClr val="0070C0"/>
              </a:solidFill>
            </a:endParaRPr>
          </a:p>
          <a:p>
            <a:pPr algn="ctr"/>
            <a:endParaRPr lang="es-ES" sz="2400" dirty="0" smtClean="0">
              <a:solidFill>
                <a:srgbClr val="0070C0"/>
              </a:solidFill>
            </a:endParaRPr>
          </a:p>
          <a:p>
            <a:pPr algn="ctr"/>
            <a:endParaRPr lang="es-ES" sz="2400" dirty="0">
              <a:solidFill>
                <a:srgbClr val="0070C0"/>
              </a:solidFill>
            </a:endParaRPr>
          </a:p>
          <a:p>
            <a:pPr algn="ctr"/>
            <a:endParaRPr lang="es-ES" sz="2400" dirty="0" smtClean="0">
              <a:solidFill>
                <a:srgbClr val="0070C0"/>
              </a:solidFill>
            </a:endParaRPr>
          </a:p>
          <a:p>
            <a:pPr algn="ctr"/>
            <a:r>
              <a:rPr lang="es-ES" sz="2800" dirty="0" smtClean="0">
                <a:solidFill>
                  <a:srgbClr val="0070C0"/>
                </a:solidFill>
              </a:rPr>
              <a:t>Miguel L. </a:t>
            </a:r>
            <a:r>
              <a:rPr lang="es-ES" sz="2800" dirty="0" err="1" smtClean="0">
                <a:solidFill>
                  <a:srgbClr val="0070C0"/>
                </a:solidFill>
              </a:rPr>
              <a:t>Lacruz</a:t>
            </a:r>
            <a:r>
              <a:rPr lang="es-ES" sz="2800" dirty="0" smtClean="0">
                <a:solidFill>
                  <a:srgbClr val="0070C0"/>
                </a:solidFill>
              </a:rPr>
              <a:t> Mantecón - Universidad de Zaragoza</a:t>
            </a:r>
          </a:p>
          <a:p>
            <a:pPr indent="90170" algn="ctr">
              <a:lnSpc>
                <a:spcPts val="2800"/>
              </a:lnSpc>
              <a:spcAft>
                <a:spcPts val="600"/>
              </a:spcAft>
            </a:pPr>
            <a:r>
              <a:rPr lang="es-ES" sz="2800" b="1" dirty="0" smtClean="0">
                <a:solidFill>
                  <a:srgbClr val="00B0F0"/>
                </a:solidFill>
                <a:latin typeface="Times New Roman" panose="02020603050405020304" pitchFamily="18" charset="0"/>
                <a:ea typeface="Calibri" panose="020F0502020204030204" pitchFamily="34" charset="0"/>
                <a:cs typeface="Times New Roman" panose="02020603050405020304" pitchFamily="18" charset="0"/>
                <a:hlinkClick r:id="rId2"/>
              </a:rPr>
              <a:t>mlacruz@unizar.es</a:t>
            </a:r>
            <a:endParaRPr lang="es-ES" sz="2800" b="1" dirty="0" smtClean="0">
              <a:solidFill>
                <a:srgbClr val="00B0F0"/>
              </a:solidFill>
              <a:latin typeface="Times New Roman" panose="02020603050405020304" pitchFamily="18" charset="0"/>
              <a:ea typeface="Calibri" panose="020F0502020204030204" pitchFamily="34" charset="0"/>
              <a:cs typeface="Times New Roman" panose="02020603050405020304" pitchFamily="18" charset="0"/>
            </a:endParaRPr>
          </a:p>
          <a:p>
            <a:pPr indent="90170">
              <a:lnSpc>
                <a:spcPts val="2800"/>
              </a:lnSpc>
              <a:spcAft>
                <a:spcPts val="600"/>
              </a:spcAft>
            </a:pPr>
            <a:endParaRPr lang="es-ES" sz="2400" b="1" dirty="0" smtClean="0">
              <a:solidFill>
                <a:srgbClr val="00B0F0"/>
              </a:solidFill>
              <a:latin typeface="Times New Roman" panose="02020603050405020304" pitchFamily="18" charset="0"/>
              <a:ea typeface="Calibri" panose="020F0502020204030204" pitchFamily="34" charset="0"/>
              <a:cs typeface="Times New Roman" panose="02020603050405020304" pitchFamily="18" charset="0"/>
            </a:endParaRPr>
          </a:p>
          <a:p>
            <a:pPr indent="90170">
              <a:lnSpc>
                <a:spcPts val="2800"/>
              </a:lnSpc>
              <a:spcAft>
                <a:spcPts val="600"/>
              </a:spcAft>
            </a:pPr>
            <a:endParaRPr lang="es-ES" sz="2400" b="1" dirty="0" smtClean="0">
              <a:solidFill>
                <a:srgbClr val="00B0F0"/>
              </a:solidFill>
              <a:latin typeface="Times New Roman" panose="02020603050405020304" pitchFamily="18" charset="0"/>
              <a:ea typeface="Calibri" panose="020F0502020204030204" pitchFamily="34" charset="0"/>
              <a:cs typeface="Times New Roman" panose="02020603050405020304" pitchFamily="18" charset="0"/>
            </a:endParaRPr>
          </a:p>
          <a:p>
            <a:pPr indent="90170" algn="just">
              <a:lnSpc>
                <a:spcPts val="2800"/>
              </a:lnSpc>
              <a:spcAft>
                <a:spcPts val="600"/>
              </a:spcAft>
            </a:pPr>
            <a:endParaRPr lang="es-ES" sz="2800" b="1" dirty="0" smtClean="0">
              <a:solidFill>
                <a:srgbClr val="00B0F0"/>
              </a:solidFill>
              <a:latin typeface="Berlin Sans FB Demi" panose="020E0802020502020306" pitchFamily="34" charset="0"/>
              <a:ea typeface="Tahoma" panose="020B0604030504040204" pitchFamily="34" charset="0"/>
              <a:cs typeface="Tahoma" panose="020B0604030504040204" pitchFamily="34" charset="0"/>
            </a:endParaRPr>
          </a:p>
          <a:p>
            <a:pPr indent="90170" algn="just">
              <a:lnSpc>
                <a:spcPts val="2800"/>
              </a:lnSpc>
              <a:spcAft>
                <a:spcPts val="600"/>
              </a:spcAft>
            </a:pPr>
            <a:endParaRPr lang="es-ES" sz="2800" b="1" dirty="0" smtClean="0">
              <a:solidFill>
                <a:srgbClr val="00B0F0"/>
              </a:solidFill>
              <a:latin typeface="Berlin Sans FB Demi" panose="020E0802020502020306" pitchFamily="34" charset="0"/>
              <a:ea typeface="Tahoma" panose="020B0604030504040204" pitchFamily="34" charset="0"/>
              <a:cs typeface="Tahoma" panose="020B0604030504040204" pitchFamily="34" charset="0"/>
            </a:endParaRPr>
          </a:p>
          <a:p>
            <a:pPr indent="90170" algn="ctr">
              <a:lnSpc>
                <a:spcPts val="2800"/>
              </a:lnSpc>
              <a:spcAft>
                <a:spcPts val="600"/>
              </a:spcAft>
            </a:pPr>
            <a:endParaRPr lang="en-US" sz="2400" b="1" dirty="0" smtClean="0">
              <a:latin typeface="Berlin Sans FB Demi" panose="020E0802020502020306" pitchFamily="34" charset="0"/>
              <a:ea typeface="Tahoma" panose="020B0604030504040204" pitchFamily="34" charset="0"/>
              <a:cs typeface="Tahoma" panose="020B0604030504040204" pitchFamily="34" charset="0"/>
            </a:endParaRPr>
          </a:p>
          <a:p>
            <a:pPr indent="90170" algn="ctr">
              <a:lnSpc>
                <a:spcPts val="2800"/>
              </a:lnSpc>
              <a:spcAft>
                <a:spcPts val="600"/>
              </a:spcAft>
            </a:pPr>
            <a:endParaRPr lang="en-US" sz="2400" b="1" dirty="0">
              <a:latin typeface="Berlin Sans FB Demi" panose="020E0802020502020306" pitchFamily="34" charset="0"/>
              <a:ea typeface="Tahoma" panose="020B0604030504040204" pitchFamily="34" charset="0"/>
              <a:cs typeface="Tahoma" panose="020B0604030504040204" pitchFamily="34" charset="0"/>
            </a:endParaRPr>
          </a:p>
          <a:p>
            <a:pPr indent="90170" algn="ctr">
              <a:lnSpc>
                <a:spcPts val="2800"/>
              </a:lnSpc>
              <a:spcAft>
                <a:spcPts val="600"/>
              </a:spcAft>
            </a:pPr>
            <a:endParaRPr lang="en-US" sz="2400" b="1" dirty="0" smtClean="0">
              <a:latin typeface="Berlin Sans FB Demi" panose="020E0802020502020306" pitchFamily="34" charset="0"/>
              <a:ea typeface="Tahoma" panose="020B0604030504040204" pitchFamily="34" charset="0"/>
              <a:cs typeface="Tahoma" panose="020B0604030504040204" pitchFamily="34" charset="0"/>
            </a:endParaRPr>
          </a:p>
          <a:p>
            <a:pPr indent="90170" algn="ctr">
              <a:lnSpc>
                <a:spcPts val="2800"/>
              </a:lnSpc>
              <a:spcAft>
                <a:spcPts val="600"/>
              </a:spcAft>
            </a:pPr>
            <a:endParaRPr lang="en-US" sz="2400" b="1" dirty="0" smtClean="0">
              <a:latin typeface="Berlin Sans FB Demi" panose="020E0802020502020306" pitchFamily="34" charset="0"/>
              <a:ea typeface="Tahoma" panose="020B0604030504040204" pitchFamily="34" charset="0"/>
              <a:cs typeface="Tahoma" panose="020B0604030504040204" pitchFamily="34" charset="0"/>
            </a:endParaRPr>
          </a:p>
          <a:p>
            <a:pPr indent="90170" algn="ctr">
              <a:lnSpc>
                <a:spcPts val="2800"/>
              </a:lnSpc>
              <a:spcAft>
                <a:spcPts val="600"/>
              </a:spcAft>
            </a:pPr>
            <a:endParaRPr lang="en-US" sz="2400" b="1" dirty="0">
              <a:latin typeface="Berlin Sans FB Demi" panose="020E0802020502020306" pitchFamily="34" charset="0"/>
              <a:ea typeface="Tahoma" panose="020B0604030504040204" pitchFamily="34" charset="0"/>
              <a:cs typeface="Tahoma" panose="020B0604030504040204" pitchFamily="34" charset="0"/>
            </a:endParaRPr>
          </a:p>
          <a:p>
            <a:pPr indent="90170" algn="ctr">
              <a:lnSpc>
                <a:spcPts val="2800"/>
              </a:lnSpc>
              <a:spcAft>
                <a:spcPts val="600"/>
              </a:spcAft>
            </a:pPr>
            <a:endParaRPr lang="en-US" sz="2400" b="1" dirty="0" smtClean="0">
              <a:latin typeface="Berlin Sans FB Demi" panose="020E0802020502020306" pitchFamily="34" charset="0"/>
              <a:ea typeface="Tahoma" panose="020B0604030504040204" pitchFamily="34" charset="0"/>
              <a:cs typeface="Tahoma" panose="020B0604030504040204" pitchFamily="34" charset="0"/>
            </a:endParaRPr>
          </a:p>
          <a:p>
            <a:pPr indent="90170" algn="just">
              <a:lnSpc>
                <a:spcPts val="2800"/>
              </a:lnSpc>
              <a:spcAft>
                <a:spcPts val="600"/>
              </a:spcAft>
            </a:pPr>
            <a:endParaRPr lang="en-US" sz="2400" b="1" dirty="0" smtClean="0">
              <a:latin typeface="Berlin Sans FB Demi" panose="020E0802020502020306" pitchFamily="34" charset="0"/>
              <a:ea typeface="Tahoma" panose="020B0604030504040204" pitchFamily="34" charset="0"/>
              <a:cs typeface="Tahoma" panose="020B0604030504040204" pitchFamily="34" charset="0"/>
            </a:endParaRPr>
          </a:p>
        </p:txBody>
      </p:sp>
      <p:pic>
        <p:nvPicPr>
          <p:cNvPr id="3" name="Imagen 2"/>
          <p:cNvPicPr>
            <a:picLocks noChangeAspect="1"/>
          </p:cNvPicPr>
          <p:nvPr/>
        </p:nvPicPr>
        <p:blipFill>
          <a:blip r:embed="rId3"/>
          <a:stretch>
            <a:fillRect/>
          </a:stretch>
        </p:blipFill>
        <p:spPr>
          <a:xfrm>
            <a:off x="179512" y="550480"/>
            <a:ext cx="2952328" cy="2878519"/>
          </a:xfrm>
          <a:prstGeom prst="rect">
            <a:avLst/>
          </a:prstGeom>
        </p:spPr>
      </p:pic>
    </p:spTree>
    <p:extLst>
      <p:ext uri="{BB962C8B-B14F-4D97-AF65-F5344CB8AC3E}">
        <p14:creationId xmlns:p14="http://schemas.microsoft.com/office/powerpoint/2010/main" val="7617161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7544" y="274638"/>
            <a:ext cx="2664296" cy="1930226"/>
          </a:xfrm>
        </p:spPr>
        <p:txBody>
          <a:bodyPr>
            <a:normAutofit/>
          </a:bodyPr>
          <a:lstStyle/>
          <a:p>
            <a:r>
              <a:rPr lang="es-ES" sz="2800" b="1" i="1" dirty="0" err="1"/>
              <a:t>Ministerium</a:t>
            </a:r>
            <a:r>
              <a:rPr lang="es-ES" sz="2800" b="1" i="1" dirty="0"/>
              <a:t> </a:t>
            </a:r>
            <a:r>
              <a:rPr lang="es-ES" sz="2800" b="1" i="1" dirty="0" smtClean="0"/>
              <a:t/>
            </a:r>
            <a:br>
              <a:rPr lang="es-ES" sz="2800" b="1" i="1" dirty="0" smtClean="0"/>
            </a:br>
            <a:r>
              <a:rPr lang="es-ES" sz="2800" b="1" i="1" dirty="0" err="1" smtClean="0"/>
              <a:t>für</a:t>
            </a:r>
            <a:r>
              <a:rPr lang="es-ES" sz="2800" b="1" i="1" dirty="0" smtClean="0"/>
              <a:t> </a:t>
            </a:r>
            <a:r>
              <a:rPr lang="es-ES" sz="2800" b="1" i="1" dirty="0" err="1"/>
              <a:t>Staatssicherheit</a:t>
            </a:r>
            <a:endParaRPr lang="es-ES" sz="2800" b="1" i="1" dirty="0"/>
          </a:p>
        </p:txBody>
      </p:sp>
      <p:pic>
        <p:nvPicPr>
          <p:cNvPr id="11" name="Marcador de contenido 10"/>
          <p:cNvPicPr>
            <a:picLocks noGrp="1" noChangeAspect="1"/>
          </p:cNvPicPr>
          <p:nvPr>
            <p:ph sz="half" idx="1"/>
          </p:nvPr>
        </p:nvPicPr>
        <p:blipFill>
          <a:blip r:embed="rId2"/>
          <a:stretch>
            <a:fillRect/>
          </a:stretch>
        </p:blipFill>
        <p:spPr>
          <a:xfrm>
            <a:off x="179511" y="1988840"/>
            <a:ext cx="3558667" cy="4869160"/>
          </a:xfrm>
          <a:prstGeom prst="rect">
            <a:avLst/>
          </a:prstGeom>
        </p:spPr>
      </p:pic>
      <p:pic>
        <p:nvPicPr>
          <p:cNvPr id="7" name="Marcador de contenido 6"/>
          <p:cNvPicPr>
            <a:picLocks noGrp="1" noChangeAspect="1"/>
          </p:cNvPicPr>
          <p:nvPr>
            <p:ph sz="half" idx="2"/>
          </p:nvPr>
        </p:nvPicPr>
        <p:blipFill>
          <a:blip r:embed="rId3"/>
          <a:stretch>
            <a:fillRect/>
          </a:stretch>
        </p:blipFill>
        <p:spPr>
          <a:xfrm>
            <a:off x="4102822" y="0"/>
            <a:ext cx="5041178" cy="3356992"/>
          </a:xfrm>
          <a:prstGeom prst="rect">
            <a:avLst/>
          </a:prstGeom>
        </p:spPr>
      </p:pic>
      <p:sp>
        <p:nvSpPr>
          <p:cNvPr id="8" name="Rectángulo 7"/>
          <p:cNvSpPr/>
          <p:nvPr/>
        </p:nvSpPr>
        <p:spPr>
          <a:xfrm>
            <a:off x="4211960" y="3429001"/>
            <a:ext cx="4680520" cy="923330"/>
          </a:xfrm>
          <a:prstGeom prst="rect">
            <a:avLst/>
          </a:prstGeom>
        </p:spPr>
        <p:txBody>
          <a:bodyPr wrap="square">
            <a:spAutoFit/>
          </a:bodyPr>
          <a:lstStyle/>
          <a:p>
            <a:r>
              <a:rPr lang="en-US" dirty="0"/>
              <a:t>ABS-CBN news, Police robots deployed in Singapore, </a:t>
            </a:r>
            <a:r>
              <a:rPr lang="en-US" dirty="0" err="1"/>
              <a:t>Kua</a:t>
            </a:r>
            <a:r>
              <a:rPr lang="en-US" dirty="0"/>
              <a:t> Chee </a:t>
            </a:r>
            <a:r>
              <a:rPr lang="en-US" dirty="0" err="1"/>
              <a:t>Siong</a:t>
            </a:r>
            <a:r>
              <a:rPr lang="en-US" dirty="0"/>
              <a:t>, </a:t>
            </a:r>
            <a:r>
              <a:rPr lang="en-US" i="1" dirty="0"/>
              <a:t>The Straits Times/AFP</a:t>
            </a:r>
            <a:r>
              <a:rPr lang="en-US" dirty="0"/>
              <a:t>, Posted at Jun 16 </a:t>
            </a:r>
            <a:r>
              <a:rPr lang="en-US" dirty="0" smtClean="0"/>
              <a:t>2023</a:t>
            </a:r>
            <a:endParaRPr lang="es-ES" dirty="0"/>
          </a:p>
        </p:txBody>
      </p:sp>
      <p:pic>
        <p:nvPicPr>
          <p:cNvPr id="9" name="Imagen 8"/>
          <p:cNvPicPr>
            <a:picLocks noChangeAspect="1"/>
          </p:cNvPicPr>
          <p:nvPr/>
        </p:nvPicPr>
        <p:blipFill>
          <a:blip r:embed="rId4"/>
          <a:stretch>
            <a:fillRect/>
          </a:stretch>
        </p:blipFill>
        <p:spPr>
          <a:xfrm>
            <a:off x="5250679" y="4670757"/>
            <a:ext cx="3888432" cy="2187243"/>
          </a:xfrm>
          <a:prstGeom prst="rect">
            <a:avLst/>
          </a:prstGeom>
        </p:spPr>
      </p:pic>
      <p:sp>
        <p:nvSpPr>
          <p:cNvPr id="10" name="Rectángulo 9"/>
          <p:cNvSpPr/>
          <p:nvPr/>
        </p:nvSpPr>
        <p:spPr>
          <a:xfrm>
            <a:off x="4283969" y="5013176"/>
            <a:ext cx="966710" cy="646331"/>
          </a:xfrm>
          <a:prstGeom prst="rect">
            <a:avLst/>
          </a:prstGeom>
        </p:spPr>
        <p:txBody>
          <a:bodyPr wrap="square">
            <a:spAutoFit/>
          </a:bodyPr>
          <a:lstStyle/>
          <a:p>
            <a:r>
              <a:rPr lang="en-US" dirty="0" smtClean="0"/>
              <a:t>Robot “Xavier”</a:t>
            </a:r>
            <a:endParaRPr lang="en-US" dirty="0"/>
          </a:p>
        </p:txBody>
      </p:sp>
    </p:spTree>
    <p:extLst>
      <p:ext uri="{BB962C8B-B14F-4D97-AF65-F5344CB8AC3E}">
        <p14:creationId xmlns:p14="http://schemas.microsoft.com/office/powerpoint/2010/main" val="33266182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9036496" cy="980728"/>
          </a:xfrm>
        </p:spPr>
        <p:txBody>
          <a:bodyPr>
            <a:noAutofit/>
          </a:bodyPr>
          <a:lstStyle/>
          <a:p>
            <a:r>
              <a:rPr lang="es-ES" sz="2900" b="1" dirty="0">
                <a:solidFill>
                  <a:schemeClr val="accent1"/>
                </a:solidFill>
                <a:latin typeface="Times New Roman" panose="02020603050405020304" pitchFamily="18" charset="0"/>
                <a:ea typeface="Calibri" panose="020F0502020204030204" pitchFamily="34" charset="0"/>
              </a:rPr>
              <a:t>Inteligencia artificial invasiva y </a:t>
            </a:r>
            <a:r>
              <a:rPr lang="es-ES" sz="2900" b="1" dirty="0" smtClean="0">
                <a:solidFill>
                  <a:schemeClr val="accent1"/>
                </a:solidFill>
                <a:latin typeface="Times New Roman" panose="02020603050405020304" pitchFamily="18" charset="0"/>
                <a:ea typeface="Calibri" panose="020F0502020204030204" pitchFamily="34" charset="0"/>
              </a:rPr>
              <a:t>derechos </a:t>
            </a:r>
            <a:r>
              <a:rPr lang="es-ES" sz="2900" b="1" dirty="0">
                <a:solidFill>
                  <a:schemeClr val="accent1"/>
                </a:solidFill>
                <a:latin typeface="Times New Roman" panose="02020603050405020304" pitchFamily="18" charset="0"/>
                <a:ea typeface="Calibri" panose="020F0502020204030204" pitchFamily="34" charset="0"/>
              </a:rPr>
              <a:t>fundamentales</a:t>
            </a:r>
            <a:endParaRPr lang="es-ES" sz="2900" dirty="0">
              <a:solidFill>
                <a:schemeClr val="accent1"/>
              </a:solidFill>
            </a:endParaRPr>
          </a:p>
        </p:txBody>
      </p:sp>
      <p:sp>
        <p:nvSpPr>
          <p:cNvPr id="3" name="Marcador de contenido 2"/>
          <p:cNvSpPr>
            <a:spLocks noGrp="1"/>
          </p:cNvSpPr>
          <p:nvPr>
            <p:ph sz="half" idx="1"/>
          </p:nvPr>
        </p:nvSpPr>
        <p:spPr>
          <a:xfrm>
            <a:off x="179512" y="1052736"/>
            <a:ext cx="4176464" cy="5688632"/>
          </a:xfrm>
        </p:spPr>
        <p:style>
          <a:lnRef idx="1">
            <a:schemeClr val="accent3"/>
          </a:lnRef>
          <a:fillRef idx="2">
            <a:schemeClr val="accent3"/>
          </a:fillRef>
          <a:effectRef idx="1">
            <a:schemeClr val="accent3"/>
          </a:effectRef>
          <a:fontRef idx="minor">
            <a:schemeClr val="dk1"/>
          </a:fontRef>
        </p:style>
        <p:txBody>
          <a:bodyPr>
            <a:normAutofit fontScale="77500" lnSpcReduction="20000"/>
          </a:bodyPr>
          <a:lstStyle/>
          <a:p>
            <a:pPr marL="0" indent="0">
              <a:buNone/>
            </a:pPr>
            <a:r>
              <a:rPr lang="es-ES" dirty="0" smtClean="0"/>
              <a:t>Doctrina: Martin </a:t>
            </a:r>
            <a:r>
              <a:rPr lang="es-ES" dirty="0" err="1" smtClean="0"/>
              <a:t>Ebers</a:t>
            </a:r>
            <a:r>
              <a:rPr lang="es-ES" dirty="0"/>
              <a:t>, </a:t>
            </a:r>
            <a:r>
              <a:rPr lang="es-ES" dirty="0" err="1"/>
              <a:t>Pollicino</a:t>
            </a:r>
            <a:r>
              <a:rPr lang="es-ES" dirty="0"/>
              <a:t> y De </a:t>
            </a:r>
            <a:r>
              <a:rPr lang="es-ES" dirty="0" smtClean="0"/>
              <a:t>Gregorio, </a:t>
            </a:r>
            <a:r>
              <a:rPr lang="es-ES" dirty="0" err="1" smtClean="0"/>
              <a:t>Megías</a:t>
            </a:r>
            <a:r>
              <a:rPr lang="es-ES" dirty="0" smtClean="0"/>
              <a:t> Quirós, Coca </a:t>
            </a:r>
            <a:r>
              <a:rPr lang="es-ES" dirty="0" err="1" smtClean="0"/>
              <a:t>Payeras</a:t>
            </a:r>
            <a:r>
              <a:rPr lang="es-ES" dirty="0" smtClean="0"/>
              <a:t>, De Asís Roig…</a:t>
            </a:r>
          </a:p>
          <a:p>
            <a:pPr marL="0" indent="0">
              <a:buNone/>
            </a:pPr>
            <a:endParaRPr lang="es-ES" dirty="0" smtClean="0"/>
          </a:p>
          <a:p>
            <a:pPr marL="0" indent="0">
              <a:buNone/>
            </a:pPr>
            <a:r>
              <a:rPr lang="es-ES" b="1" dirty="0"/>
              <a:t>Michelle Bachelet</a:t>
            </a:r>
            <a:r>
              <a:rPr lang="es-ES" dirty="0"/>
              <a:t>, Alta Comisionada de las Naciones Unidas para los Derechos Humanos, en su discurso “Derechos humanos en la era digital ¿Pueden marcar la diferencia?” de 17 de octubre de </a:t>
            </a:r>
            <a:r>
              <a:rPr lang="es-ES" dirty="0" smtClean="0"/>
              <a:t>2019: «</a:t>
            </a:r>
            <a:r>
              <a:rPr lang="es-ES" dirty="0" smtClean="0">
                <a:solidFill>
                  <a:schemeClr val="accent2"/>
                </a:solidFill>
              </a:rPr>
              <a:t>La </a:t>
            </a:r>
            <a:r>
              <a:rPr lang="es-ES" dirty="0">
                <a:solidFill>
                  <a:schemeClr val="accent2"/>
                </a:solidFill>
              </a:rPr>
              <a:t>revolución digital plantea un considerable problema de derechos humanos a escala mundial. Sus beneficios indudables no anulan sus </a:t>
            </a:r>
            <a:r>
              <a:rPr lang="es-ES" b="1" dirty="0">
                <a:solidFill>
                  <a:schemeClr val="accent2"/>
                </a:solidFill>
              </a:rPr>
              <a:t>riesgos evidentes</a:t>
            </a:r>
            <a:r>
              <a:rPr lang="es-ES" dirty="0" smtClean="0"/>
              <a:t>».</a:t>
            </a:r>
          </a:p>
          <a:p>
            <a:pPr marL="0" indent="0">
              <a:buNone/>
            </a:pPr>
            <a:endParaRPr lang="es-ES" dirty="0"/>
          </a:p>
          <a:p>
            <a:pPr marL="0" indent="0">
              <a:buNone/>
            </a:pPr>
            <a:r>
              <a:rPr lang="es-ES" dirty="0" smtClean="0"/>
              <a:t>	¿Cuáles son éstos? </a:t>
            </a:r>
            <a:endParaRPr lang="es-ES" dirty="0"/>
          </a:p>
          <a:p>
            <a:pPr marL="0" indent="0">
              <a:buNone/>
            </a:pPr>
            <a:endParaRPr lang="es-ES" dirty="0"/>
          </a:p>
        </p:txBody>
      </p:sp>
      <p:sp>
        <p:nvSpPr>
          <p:cNvPr id="4" name="Marcador de contenido 3"/>
          <p:cNvSpPr>
            <a:spLocks noGrp="1"/>
          </p:cNvSpPr>
          <p:nvPr>
            <p:ph sz="half" idx="2"/>
          </p:nvPr>
        </p:nvSpPr>
        <p:spPr>
          <a:xfrm>
            <a:off x="4860032" y="1052736"/>
            <a:ext cx="4176464" cy="5688632"/>
          </a:xfrm>
        </p:spPr>
        <p:style>
          <a:lnRef idx="1">
            <a:schemeClr val="accent5"/>
          </a:lnRef>
          <a:fillRef idx="2">
            <a:schemeClr val="accent5"/>
          </a:fillRef>
          <a:effectRef idx="1">
            <a:schemeClr val="accent5"/>
          </a:effectRef>
          <a:fontRef idx="minor">
            <a:schemeClr val="dk1"/>
          </a:fontRef>
        </p:style>
        <p:txBody>
          <a:bodyPr>
            <a:normAutofit fontScale="77500" lnSpcReduction="20000"/>
          </a:bodyPr>
          <a:lstStyle/>
          <a:p>
            <a:pPr marL="0" indent="0">
              <a:buNone/>
            </a:pPr>
            <a:r>
              <a:rPr lang="es-ES" b="1" i="1" dirty="0">
                <a:solidFill>
                  <a:schemeClr val="accent2">
                    <a:lumMod val="75000"/>
                  </a:schemeClr>
                </a:solidFill>
                <a:latin typeface="Times New Roman" panose="02020603050405020304" pitchFamily="18" charset="0"/>
                <a:cs typeface="Times New Roman" panose="02020603050405020304" pitchFamily="18" charset="0"/>
              </a:rPr>
              <a:t>Ley de la Inteligencia </a:t>
            </a:r>
            <a:r>
              <a:rPr lang="es-ES" b="1" i="1" dirty="0" smtClean="0">
                <a:solidFill>
                  <a:schemeClr val="accent2">
                    <a:lumMod val="75000"/>
                  </a:schemeClr>
                </a:solidFill>
                <a:latin typeface="Times New Roman" panose="02020603050405020304" pitchFamily="18" charset="0"/>
                <a:cs typeface="Times New Roman" panose="02020603050405020304" pitchFamily="18" charset="0"/>
              </a:rPr>
              <a:t>artificial </a:t>
            </a:r>
            <a:r>
              <a:rPr lang="es-ES" sz="2600" dirty="0" smtClean="0">
                <a:latin typeface="Times New Roman" panose="02020603050405020304" pitchFamily="18" charset="0"/>
                <a:cs typeface="Times New Roman" panose="02020603050405020304" pitchFamily="18" charset="0"/>
              </a:rPr>
              <a:t>(</a:t>
            </a:r>
            <a:r>
              <a:rPr lang="es-ES" sz="2600" i="1" dirty="0" smtClean="0">
                <a:latin typeface="Times New Roman" panose="02020603050405020304" pitchFamily="18" charset="0"/>
                <a:cs typeface="Times New Roman" panose="02020603050405020304" pitchFamily="18" charset="0"/>
              </a:rPr>
              <a:t>Propuesta </a:t>
            </a:r>
            <a:r>
              <a:rPr lang="es-ES" sz="2600" i="1" dirty="0">
                <a:latin typeface="Times New Roman" panose="02020603050405020304" pitchFamily="18" charset="0"/>
                <a:cs typeface="Times New Roman" panose="02020603050405020304" pitchFamily="18" charset="0"/>
              </a:rPr>
              <a:t>de Reglamento del Parlamento Europeo y del Consejo por el </a:t>
            </a:r>
            <a:r>
              <a:rPr lang="es-ES" sz="2600" i="1" dirty="0" smtClean="0">
                <a:latin typeface="Times New Roman" panose="02020603050405020304" pitchFamily="18" charset="0"/>
                <a:cs typeface="Times New Roman" panose="02020603050405020304" pitchFamily="18" charset="0"/>
              </a:rPr>
              <a:t>que </a:t>
            </a:r>
            <a:r>
              <a:rPr lang="es-ES" sz="2600" i="1" dirty="0">
                <a:latin typeface="Times New Roman" panose="02020603050405020304" pitchFamily="18" charset="0"/>
                <a:cs typeface="Times New Roman" panose="02020603050405020304" pitchFamily="18" charset="0"/>
              </a:rPr>
              <a:t>se establecen normas armonizadas en materia de </a:t>
            </a:r>
            <a:r>
              <a:rPr lang="es-ES" sz="2600" i="1" dirty="0" smtClean="0">
                <a:latin typeface="Times New Roman" panose="02020603050405020304" pitchFamily="18" charset="0"/>
                <a:cs typeface="Times New Roman" panose="02020603050405020304" pitchFamily="18" charset="0"/>
              </a:rPr>
              <a:t>IA) </a:t>
            </a:r>
            <a:r>
              <a:rPr lang="es-ES" dirty="0" smtClean="0">
                <a:latin typeface="Times New Roman" panose="02020603050405020304" pitchFamily="18" charset="0"/>
                <a:cs typeface="Times New Roman" panose="02020603050405020304" pitchFamily="18" charset="0"/>
              </a:rPr>
              <a:t>concreta </a:t>
            </a:r>
            <a:r>
              <a:rPr lang="es-ES" dirty="0">
                <a:latin typeface="Times New Roman" panose="02020603050405020304" pitchFamily="18" charset="0"/>
                <a:cs typeface="Times New Roman" panose="02020603050405020304" pitchFamily="18" charset="0"/>
              </a:rPr>
              <a:t>los derechos </a:t>
            </a:r>
            <a:r>
              <a:rPr lang="es-ES" dirty="0" smtClean="0">
                <a:latin typeface="Times New Roman" panose="02020603050405020304" pitchFamily="18" charset="0"/>
                <a:cs typeface="Times New Roman" panose="02020603050405020304" pitchFamily="18" charset="0"/>
              </a:rPr>
              <a:t>de la </a:t>
            </a:r>
            <a:r>
              <a:rPr lang="es-ES" b="1" i="1" dirty="0">
                <a:solidFill>
                  <a:schemeClr val="accent2">
                    <a:lumMod val="75000"/>
                  </a:schemeClr>
                </a:solidFill>
                <a:latin typeface="Times New Roman" panose="02020603050405020304" pitchFamily="18" charset="0"/>
                <a:cs typeface="Times New Roman" panose="02020603050405020304" pitchFamily="18" charset="0"/>
              </a:rPr>
              <a:t>Carta de Derechos Fundamentales </a:t>
            </a:r>
            <a:r>
              <a:rPr lang="es-ES" b="1" i="1" dirty="0" smtClean="0">
                <a:solidFill>
                  <a:schemeClr val="accent2">
                    <a:lumMod val="75000"/>
                  </a:schemeClr>
                </a:solidFill>
                <a:latin typeface="Times New Roman" panose="02020603050405020304" pitchFamily="18" charset="0"/>
                <a:cs typeface="Times New Roman" panose="02020603050405020304" pitchFamily="18" charset="0"/>
              </a:rPr>
              <a:t>UE </a:t>
            </a:r>
            <a:r>
              <a:rPr lang="es-ES" u="sng"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afectados por el uso de sistemas </a:t>
            </a:r>
            <a:r>
              <a:rPr lang="es-ES" u="sng"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inteligentes</a:t>
            </a:r>
            <a:r>
              <a:rPr lang="es-ES" dirty="0" smtClean="0">
                <a:latin typeface="Times New Roman" panose="02020603050405020304" pitchFamily="18" charset="0"/>
                <a:ea typeface="Calibri" panose="020F0502020204030204" pitchFamily="34" charset="0"/>
                <a:cs typeface="Times New Roman" panose="02020603050405020304" pitchFamily="18" charset="0"/>
              </a:rPr>
              <a:t>: </a:t>
            </a:r>
            <a:r>
              <a:rPr lang="es-ES" dirty="0">
                <a:latin typeface="Times New Roman" panose="02020603050405020304" pitchFamily="18" charset="0"/>
                <a:ea typeface="Calibri" panose="020F0502020204030204" pitchFamily="34" charset="0"/>
                <a:cs typeface="Times New Roman" panose="02020603050405020304" pitchFamily="18" charset="0"/>
              </a:rPr>
              <a:t>derecho a la </a:t>
            </a:r>
            <a:r>
              <a:rPr lang="es-ES" dirty="0">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dignidad humana</a:t>
            </a:r>
            <a:r>
              <a:rPr lang="es-ES" dirty="0">
                <a:latin typeface="Times New Roman" panose="02020603050405020304" pitchFamily="18" charset="0"/>
                <a:ea typeface="Calibri" panose="020F0502020204030204" pitchFamily="34" charset="0"/>
                <a:cs typeface="Times New Roman" panose="02020603050405020304" pitchFamily="18" charset="0"/>
              </a:rPr>
              <a:t> (art. 1</a:t>
            </a:r>
            <a:r>
              <a:rPr lang="es-ES" dirty="0" smtClean="0">
                <a:latin typeface="Times New Roman" panose="02020603050405020304" pitchFamily="18" charset="0"/>
                <a:ea typeface="Calibri" panose="020F0502020204030204" pitchFamily="34" charset="0"/>
                <a:cs typeface="Times New Roman" panose="02020603050405020304" pitchFamily="18" charset="0"/>
              </a:rPr>
              <a:t>), </a:t>
            </a:r>
            <a:r>
              <a:rPr lang="es-ES" dirty="0">
                <a:latin typeface="Times New Roman" panose="02020603050405020304" pitchFamily="18" charset="0"/>
                <a:ea typeface="Calibri" panose="020F0502020204030204" pitchFamily="34" charset="0"/>
                <a:cs typeface="Times New Roman" panose="02020603050405020304" pitchFamily="18" charset="0"/>
              </a:rPr>
              <a:t>a la </a:t>
            </a:r>
            <a:r>
              <a:rPr lang="es-ES" dirty="0">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vida privada y familiar</a:t>
            </a:r>
            <a:r>
              <a:rPr lang="es-ES" dirty="0">
                <a:latin typeface="Times New Roman" panose="02020603050405020304" pitchFamily="18" charset="0"/>
                <a:ea typeface="Calibri" panose="020F0502020204030204" pitchFamily="34" charset="0"/>
                <a:cs typeface="Times New Roman" panose="02020603050405020304" pitchFamily="18" charset="0"/>
              </a:rPr>
              <a:t> y la </a:t>
            </a:r>
            <a:r>
              <a:rPr lang="es-ES" dirty="0">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protección de datos </a:t>
            </a:r>
            <a:r>
              <a:rPr lang="es-ES" dirty="0">
                <a:latin typeface="Times New Roman" panose="02020603050405020304" pitchFamily="18" charset="0"/>
                <a:ea typeface="Calibri" panose="020F0502020204030204" pitchFamily="34" charset="0"/>
                <a:cs typeface="Times New Roman" panose="02020603050405020304" pitchFamily="18" charset="0"/>
              </a:rPr>
              <a:t>de carácter personal (arts. 7 y 8). El derecho a la </a:t>
            </a:r>
            <a:r>
              <a:rPr lang="es-ES" dirty="0">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no discriminación </a:t>
            </a:r>
            <a:r>
              <a:rPr lang="es-ES" dirty="0" smtClean="0">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e igualdad</a:t>
            </a:r>
            <a:r>
              <a:rPr lang="es-ES" dirty="0" smtClean="0">
                <a:latin typeface="Times New Roman" panose="02020603050405020304" pitchFamily="18" charset="0"/>
                <a:ea typeface="Calibri" panose="020F0502020204030204" pitchFamily="34" charset="0"/>
                <a:cs typeface="Times New Roman" panose="02020603050405020304" pitchFamily="18" charset="0"/>
              </a:rPr>
              <a:t> </a:t>
            </a:r>
            <a:r>
              <a:rPr lang="es-ES" dirty="0">
                <a:latin typeface="Times New Roman" panose="02020603050405020304" pitchFamily="18" charset="0"/>
                <a:ea typeface="Calibri" panose="020F0502020204030204" pitchFamily="34" charset="0"/>
                <a:cs typeface="Times New Roman" panose="02020603050405020304" pitchFamily="18" charset="0"/>
              </a:rPr>
              <a:t>entre hombres y mujeres (arts. 21 y 23). </a:t>
            </a:r>
            <a:r>
              <a:rPr lang="es-ES" dirty="0" smtClean="0">
                <a:latin typeface="Times New Roman" panose="02020603050405020304" pitchFamily="18" charset="0"/>
                <a:ea typeface="Calibri" panose="020F0502020204030204" pitchFamily="34" charset="0"/>
                <a:cs typeface="Times New Roman" panose="02020603050405020304" pitchFamily="18" charset="0"/>
              </a:rPr>
              <a:t>Derecho </a:t>
            </a:r>
            <a:r>
              <a:rPr lang="es-ES" dirty="0">
                <a:latin typeface="Times New Roman" panose="02020603050405020304" pitchFamily="18" charset="0"/>
                <a:ea typeface="Calibri" panose="020F0502020204030204" pitchFamily="34" charset="0"/>
                <a:cs typeface="Times New Roman" panose="02020603050405020304" pitchFamily="18" charset="0"/>
              </a:rPr>
              <a:t>a la </a:t>
            </a:r>
            <a:r>
              <a:rPr lang="es-ES" dirty="0">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libertad de expresión y reunión </a:t>
            </a:r>
            <a:r>
              <a:rPr lang="es-ES" dirty="0">
                <a:latin typeface="Times New Roman" panose="02020603050405020304" pitchFamily="18" charset="0"/>
                <a:ea typeface="Calibri" panose="020F0502020204030204" pitchFamily="34" charset="0"/>
                <a:cs typeface="Times New Roman" panose="02020603050405020304" pitchFamily="18" charset="0"/>
              </a:rPr>
              <a:t>(arts. 11 y 12), el derecho a la </a:t>
            </a:r>
            <a:r>
              <a:rPr lang="es-ES" dirty="0">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tutela judicial efectiva </a:t>
            </a:r>
            <a:r>
              <a:rPr lang="es-ES" dirty="0">
                <a:latin typeface="Times New Roman" panose="02020603050405020304" pitchFamily="18" charset="0"/>
                <a:ea typeface="Calibri" panose="020F0502020204030204" pitchFamily="34" charset="0"/>
                <a:cs typeface="Times New Roman" panose="02020603050405020304" pitchFamily="18" charset="0"/>
              </a:rPr>
              <a:t>y a un juez imparcial, a la </a:t>
            </a:r>
            <a:r>
              <a:rPr lang="es-ES" dirty="0">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presunción de </a:t>
            </a:r>
            <a:r>
              <a:rPr lang="es-ES" dirty="0" smtClean="0">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inocencia</a:t>
            </a:r>
            <a:r>
              <a:rPr lang="es-ES" dirty="0" smtClean="0">
                <a:latin typeface="Times New Roman" panose="02020603050405020304" pitchFamily="18" charset="0"/>
                <a:ea typeface="Calibri" panose="020F0502020204030204" pitchFamily="34" charset="0"/>
                <a:cs typeface="Times New Roman" panose="02020603050405020304" pitchFamily="18" charset="0"/>
              </a:rPr>
              <a:t>…</a:t>
            </a:r>
            <a:endParaRPr lang="es-ES" dirty="0">
              <a:latin typeface="Times New Roman" panose="02020603050405020304" pitchFamily="18" charset="0"/>
              <a:cs typeface="Times New Roman" panose="02020603050405020304" pitchFamily="18" charset="0"/>
            </a:endParaRPr>
          </a:p>
        </p:txBody>
      </p:sp>
      <p:sp>
        <p:nvSpPr>
          <p:cNvPr id="5" name="Flecha derecha 4"/>
          <p:cNvSpPr/>
          <p:nvPr/>
        </p:nvSpPr>
        <p:spPr>
          <a:xfrm rot="19626992">
            <a:off x="3576418" y="5599995"/>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7470763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9144000" cy="1052736"/>
          </a:xfrm>
        </p:spPr>
        <p:txBody>
          <a:bodyPr>
            <a:normAutofit/>
          </a:bodyPr>
          <a:lstStyle/>
          <a:p>
            <a:r>
              <a:rPr lang="es-ES" sz="2600" b="1" i="1" dirty="0" smtClean="0">
                <a:solidFill>
                  <a:schemeClr val="accent5"/>
                </a:solidFill>
                <a:latin typeface="Times New Roman" panose="02020603050405020304" pitchFamily="18" charset="0"/>
                <a:ea typeface="Calibri" panose="020F0502020204030204" pitchFamily="34" charset="0"/>
              </a:rPr>
              <a:t>Incidencia de la IA en los derechos : De la ética </a:t>
            </a:r>
            <a:r>
              <a:rPr lang="es-ES" sz="2600" b="1" i="1" dirty="0">
                <a:solidFill>
                  <a:schemeClr val="accent5"/>
                </a:solidFill>
                <a:latin typeface="Times New Roman" panose="02020603050405020304" pitchFamily="18" charset="0"/>
                <a:ea typeface="Calibri" panose="020F0502020204030204" pitchFamily="34" charset="0"/>
              </a:rPr>
              <a:t>a la </a:t>
            </a:r>
            <a:r>
              <a:rPr lang="es-ES" sz="2600" b="1" i="1" dirty="0" smtClean="0">
                <a:solidFill>
                  <a:schemeClr val="accent5"/>
                </a:solidFill>
                <a:latin typeface="Times New Roman" panose="02020603050405020304" pitchFamily="18" charset="0"/>
                <a:ea typeface="Calibri" panose="020F0502020204030204" pitchFamily="34" charset="0"/>
              </a:rPr>
              <a:t>normativa</a:t>
            </a:r>
            <a:endParaRPr lang="es-ES" sz="2600" b="1" dirty="0">
              <a:solidFill>
                <a:schemeClr val="accent5"/>
              </a:solidFill>
            </a:endParaRPr>
          </a:p>
        </p:txBody>
      </p:sp>
      <p:sp>
        <p:nvSpPr>
          <p:cNvPr id="3" name="Marcador de contenido 2"/>
          <p:cNvSpPr>
            <a:spLocks noGrp="1"/>
          </p:cNvSpPr>
          <p:nvPr>
            <p:ph sz="half" idx="1"/>
          </p:nvPr>
        </p:nvSpPr>
        <p:spPr>
          <a:xfrm>
            <a:off x="0" y="980728"/>
            <a:ext cx="4644008" cy="5877272"/>
          </a:xfrm>
          <a:ln w="38100"/>
        </p:spPr>
        <p:style>
          <a:lnRef idx="2">
            <a:schemeClr val="accent2"/>
          </a:lnRef>
          <a:fillRef idx="1">
            <a:schemeClr val="lt1"/>
          </a:fillRef>
          <a:effectRef idx="0">
            <a:schemeClr val="accent2"/>
          </a:effectRef>
          <a:fontRef idx="minor">
            <a:schemeClr val="dk1"/>
          </a:fontRef>
        </p:style>
        <p:txBody>
          <a:bodyPr>
            <a:normAutofit fontScale="70000" lnSpcReduction="20000"/>
          </a:bodyPr>
          <a:lstStyle/>
          <a:p>
            <a:pPr marL="0" indent="0">
              <a:buNone/>
            </a:pPr>
            <a:r>
              <a:rPr lang="es-ES" sz="3400" dirty="0" smtClean="0">
                <a:latin typeface="Times New Roman" panose="02020603050405020304" pitchFamily="18" charset="0"/>
                <a:ea typeface="Calibri" panose="020F0502020204030204" pitchFamily="34" charset="0"/>
              </a:rPr>
              <a:t>-La </a:t>
            </a:r>
            <a:r>
              <a:rPr lang="es-ES" sz="3400" dirty="0">
                <a:latin typeface="Times New Roman" panose="02020603050405020304" pitchFamily="18" charset="0"/>
                <a:ea typeface="Calibri" panose="020F0502020204030204" pitchFamily="34" charset="0"/>
              </a:rPr>
              <a:t>evitación de estos </a:t>
            </a:r>
            <a:r>
              <a:rPr lang="es-ES" sz="3400" dirty="0" smtClean="0">
                <a:latin typeface="Times New Roman" panose="02020603050405020304" pitchFamily="18" charset="0"/>
                <a:ea typeface="Calibri" panose="020F0502020204030204" pitchFamily="34" charset="0"/>
              </a:rPr>
              <a:t>riesgos pasa </a:t>
            </a:r>
            <a:r>
              <a:rPr lang="es-ES" sz="3400" dirty="0">
                <a:latin typeface="Times New Roman" panose="02020603050405020304" pitchFamily="18" charset="0"/>
                <a:ea typeface="Calibri" panose="020F0502020204030204" pitchFamily="34" charset="0"/>
              </a:rPr>
              <a:t>por una defensa de los </a:t>
            </a:r>
            <a:r>
              <a:rPr lang="es-ES" sz="3400" b="1" dirty="0">
                <a:latin typeface="Times New Roman" panose="02020603050405020304" pitchFamily="18" charset="0"/>
                <a:ea typeface="Calibri" panose="020F0502020204030204" pitchFamily="34" charset="0"/>
              </a:rPr>
              <a:t>derechos fundamentales</a:t>
            </a:r>
            <a:r>
              <a:rPr lang="es-ES" sz="3400" dirty="0">
                <a:latin typeface="Times New Roman" panose="02020603050405020304" pitchFamily="18" charset="0"/>
                <a:ea typeface="Calibri" panose="020F0502020204030204" pitchFamily="34" charset="0"/>
              </a:rPr>
              <a:t> con base jurídica, </a:t>
            </a:r>
            <a:r>
              <a:rPr lang="es-ES" sz="3400" dirty="0" smtClean="0">
                <a:latin typeface="Times New Roman" panose="02020603050405020304" pitchFamily="18" charset="0"/>
                <a:ea typeface="Calibri" panose="020F0502020204030204" pitchFamily="34" charset="0"/>
              </a:rPr>
              <a:t>complementada </a:t>
            </a:r>
            <a:r>
              <a:rPr lang="es-ES" sz="3400" dirty="0">
                <a:latin typeface="Times New Roman" panose="02020603050405020304" pitchFamily="18" charset="0"/>
                <a:ea typeface="Calibri" panose="020F0502020204030204" pitchFamily="34" charset="0"/>
              </a:rPr>
              <a:t>con el reconocimiento de nuevos </a:t>
            </a:r>
            <a:r>
              <a:rPr lang="es-ES" sz="3400" dirty="0" err="1" smtClean="0">
                <a:solidFill>
                  <a:schemeClr val="accent2">
                    <a:lumMod val="75000"/>
                  </a:schemeClr>
                </a:solidFill>
                <a:latin typeface="Times New Roman" panose="02020603050405020304" pitchFamily="18" charset="0"/>
                <a:ea typeface="Calibri" panose="020F0502020204030204" pitchFamily="34" charset="0"/>
              </a:rPr>
              <a:t>neuroderechos</a:t>
            </a:r>
            <a:r>
              <a:rPr lang="es-ES" sz="3400" dirty="0" smtClean="0">
                <a:latin typeface="Times New Roman" panose="02020603050405020304" pitchFamily="18" charset="0"/>
                <a:ea typeface="Calibri" panose="020F0502020204030204" pitchFamily="34" charset="0"/>
              </a:rPr>
              <a:t>.</a:t>
            </a:r>
          </a:p>
          <a:p>
            <a:pPr marL="0" indent="0">
              <a:buNone/>
            </a:pPr>
            <a:r>
              <a:rPr lang="es-ES" sz="3400" dirty="0" smtClean="0">
                <a:latin typeface="Times New Roman" panose="02020603050405020304" pitchFamily="18" charset="0"/>
              </a:rPr>
              <a:t>-</a:t>
            </a:r>
            <a:r>
              <a:rPr lang="es-ES" sz="3400" b="1" dirty="0" smtClean="0">
                <a:latin typeface="Times New Roman" panose="02020603050405020304" pitchFamily="18" charset="0"/>
              </a:rPr>
              <a:t>Defensa ética</a:t>
            </a:r>
            <a:r>
              <a:rPr lang="es-ES" sz="3400" dirty="0" smtClean="0">
                <a:latin typeface="Times New Roman" panose="02020603050405020304" pitchFamily="18" charset="0"/>
              </a:rPr>
              <a:t>:</a:t>
            </a:r>
            <a:r>
              <a:rPr lang="es-ES" sz="3400" dirty="0" smtClean="0">
                <a:latin typeface="Times New Roman" panose="02020603050405020304" pitchFamily="18" charset="0"/>
                <a:ea typeface="Calibri" panose="020F0502020204030204" pitchFamily="34" charset="0"/>
              </a:rPr>
              <a:t> Comité Internacional de Bioética UNESCO, Informe de 15 diciembre 2021 </a:t>
            </a:r>
            <a:r>
              <a:rPr lang="es-ES" sz="3400" i="1" dirty="0" smtClean="0">
                <a:latin typeface="Times New Roman" panose="02020603050405020304" pitchFamily="18" charset="0"/>
                <a:ea typeface="Calibri" panose="020F0502020204030204" pitchFamily="34" charset="0"/>
              </a:rPr>
              <a:t>Cuestiones Éticas de la </a:t>
            </a:r>
            <a:r>
              <a:rPr lang="es-ES" sz="3400" i="1" dirty="0" err="1" smtClean="0">
                <a:latin typeface="Times New Roman" panose="02020603050405020304" pitchFamily="18" charset="0"/>
                <a:ea typeface="Calibri" panose="020F0502020204030204" pitchFamily="34" charset="0"/>
              </a:rPr>
              <a:t>Neurotecnología</a:t>
            </a:r>
            <a:r>
              <a:rPr lang="es-ES" sz="3400" i="1" dirty="0" smtClean="0">
                <a:latin typeface="Times New Roman" panose="02020603050405020304" pitchFamily="18" charset="0"/>
                <a:ea typeface="Calibri" panose="020F0502020204030204" pitchFamily="34" charset="0"/>
              </a:rPr>
              <a:t>. </a:t>
            </a:r>
          </a:p>
          <a:p>
            <a:pPr marL="0" indent="0">
              <a:buNone/>
            </a:pPr>
            <a:r>
              <a:rPr lang="es-ES" sz="3400" i="1" dirty="0">
                <a:latin typeface="Times New Roman" panose="02020603050405020304" pitchFamily="18" charset="0"/>
                <a:ea typeface="Calibri" panose="020F0502020204030204" pitchFamily="34" charset="0"/>
              </a:rPr>
              <a:t>-</a:t>
            </a:r>
            <a:r>
              <a:rPr lang="es-ES" sz="3400" dirty="0" smtClean="0">
                <a:latin typeface="Times New Roman" panose="02020603050405020304" pitchFamily="18" charset="0"/>
                <a:ea typeface="Calibri" panose="020F0502020204030204" pitchFamily="34" charset="0"/>
              </a:rPr>
              <a:t>UE</a:t>
            </a:r>
            <a:r>
              <a:rPr lang="es-ES" sz="3400" dirty="0">
                <a:latin typeface="Times New Roman" panose="02020603050405020304" pitchFamily="18" charset="0"/>
                <a:ea typeface="Calibri" panose="020F0502020204030204" pitchFamily="34" charset="0"/>
              </a:rPr>
              <a:t>, Resolución de 16 de febrero de 2017 </a:t>
            </a:r>
            <a:r>
              <a:rPr lang="es-ES" sz="3400" dirty="0" smtClean="0">
                <a:latin typeface="Times New Roman" panose="02020603050405020304" pitchFamily="18" charset="0"/>
                <a:ea typeface="Calibri" panose="020F0502020204030204" pitchFamily="34" charset="0"/>
              </a:rPr>
              <a:t>+ Resolución </a:t>
            </a:r>
            <a:r>
              <a:rPr lang="es-ES" sz="3400" dirty="0">
                <a:latin typeface="Times New Roman" panose="02020603050405020304" pitchFamily="18" charset="0"/>
                <a:ea typeface="Calibri" panose="020F0502020204030204" pitchFamily="34" charset="0"/>
              </a:rPr>
              <a:t>de 12 de febrero de </a:t>
            </a:r>
            <a:r>
              <a:rPr lang="es-ES" sz="3400" dirty="0" smtClean="0">
                <a:latin typeface="Times New Roman" panose="02020603050405020304" pitchFamily="18" charset="0"/>
                <a:ea typeface="Calibri" panose="020F0502020204030204" pitchFamily="34" charset="0"/>
              </a:rPr>
              <a:t>2019</a:t>
            </a:r>
            <a:r>
              <a:rPr lang="es-ES" sz="3400" dirty="0">
                <a:latin typeface="Times New Roman" panose="02020603050405020304" pitchFamily="18" charset="0"/>
                <a:ea typeface="Calibri" panose="020F0502020204030204" pitchFamily="34" charset="0"/>
              </a:rPr>
              <a:t>, insistía en </a:t>
            </a:r>
            <a:r>
              <a:rPr lang="es-ES" sz="3400" dirty="0" smtClean="0">
                <a:latin typeface="Times New Roman" panose="02020603050405020304" pitchFamily="18" charset="0"/>
                <a:ea typeface="Calibri" panose="020F0502020204030204" pitchFamily="34" charset="0"/>
              </a:rPr>
              <a:t>una “Carta </a:t>
            </a:r>
            <a:r>
              <a:rPr lang="es-ES" sz="3400" dirty="0">
                <a:latin typeface="Times New Roman" panose="02020603050405020304" pitchFamily="18" charset="0"/>
                <a:ea typeface="Calibri" panose="020F0502020204030204" pitchFamily="34" charset="0"/>
              </a:rPr>
              <a:t>ética de buenas prácticas para la IA</a:t>
            </a:r>
            <a:r>
              <a:rPr lang="es-ES" sz="3400" dirty="0" smtClean="0">
                <a:latin typeface="Times New Roman" panose="02020603050405020304" pitchFamily="18" charset="0"/>
                <a:ea typeface="Calibri" panose="020F0502020204030204" pitchFamily="34" charset="0"/>
              </a:rPr>
              <a:t>”.</a:t>
            </a:r>
          </a:p>
          <a:p>
            <a:pPr marL="0" indent="0">
              <a:buNone/>
            </a:pPr>
            <a:r>
              <a:rPr lang="es-ES" sz="3400" dirty="0" smtClean="0">
                <a:latin typeface="Times New Roman" panose="02020603050405020304" pitchFamily="18" charset="0"/>
                <a:ea typeface="Calibri" panose="020F0502020204030204" pitchFamily="34" charset="0"/>
              </a:rPr>
              <a:t>-En </a:t>
            </a:r>
            <a:r>
              <a:rPr lang="es-ES" sz="3400" dirty="0">
                <a:latin typeface="Times New Roman" panose="02020603050405020304" pitchFamily="18" charset="0"/>
                <a:ea typeface="Calibri" panose="020F0502020204030204" pitchFamily="34" charset="0"/>
              </a:rPr>
              <a:t>España tenemos la </a:t>
            </a:r>
            <a:r>
              <a:rPr lang="es-ES" sz="3400" i="1" dirty="0">
                <a:latin typeface="Times New Roman" panose="02020603050405020304" pitchFamily="18" charset="0"/>
                <a:ea typeface="Calibri" panose="020F0502020204030204" pitchFamily="34" charset="0"/>
              </a:rPr>
              <a:t>Carta de derechos digitales</a:t>
            </a:r>
            <a:r>
              <a:rPr lang="es-ES" sz="3400" dirty="0">
                <a:latin typeface="Times New Roman" panose="02020603050405020304" pitchFamily="18" charset="0"/>
                <a:ea typeface="Calibri" panose="020F0502020204030204" pitchFamily="34" charset="0"/>
              </a:rPr>
              <a:t>, adoptada en julio de </a:t>
            </a:r>
            <a:r>
              <a:rPr lang="es-ES" sz="3400" dirty="0" smtClean="0">
                <a:latin typeface="Times New Roman" panose="02020603050405020304" pitchFamily="18" charset="0"/>
                <a:ea typeface="Calibri" panose="020F0502020204030204" pitchFamily="34" charset="0"/>
              </a:rPr>
              <a:t>2021, sin efecto normativo.</a:t>
            </a:r>
            <a:endParaRPr lang="es-ES" sz="3400" i="1" dirty="0" smtClean="0">
              <a:latin typeface="Times New Roman" panose="02020603050405020304" pitchFamily="18" charset="0"/>
              <a:ea typeface="Calibri" panose="020F0502020204030204" pitchFamily="34" charset="0"/>
            </a:endParaRPr>
          </a:p>
          <a:p>
            <a:pPr marL="0" indent="0">
              <a:buNone/>
            </a:pPr>
            <a:endParaRPr lang="es-ES" dirty="0" smtClean="0">
              <a:latin typeface="Times New Roman" panose="02020603050405020304" pitchFamily="18" charset="0"/>
            </a:endParaRPr>
          </a:p>
        </p:txBody>
      </p:sp>
      <p:sp>
        <p:nvSpPr>
          <p:cNvPr id="4" name="Marcador de contenido 3"/>
          <p:cNvSpPr>
            <a:spLocks noGrp="1"/>
          </p:cNvSpPr>
          <p:nvPr>
            <p:ph sz="half" idx="2"/>
          </p:nvPr>
        </p:nvSpPr>
        <p:spPr>
          <a:xfrm>
            <a:off x="5076056" y="1124744"/>
            <a:ext cx="4067944" cy="5688632"/>
          </a:xfrm>
          <a:ln w="57150"/>
        </p:spPr>
        <p:style>
          <a:lnRef idx="2">
            <a:schemeClr val="accent3"/>
          </a:lnRef>
          <a:fillRef idx="1">
            <a:schemeClr val="lt1"/>
          </a:fillRef>
          <a:effectRef idx="0">
            <a:schemeClr val="accent3"/>
          </a:effectRef>
          <a:fontRef idx="minor">
            <a:schemeClr val="dk1"/>
          </a:fontRef>
        </p:style>
        <p:txBody>
          <a:bodyPr>
            <a:noAutofit/>
          </a:bodyPr>
          <a:lstStyle/>
          <a:p>
            <a:pPr marL="0" indent="0">
              <a:buNone/>
            </a:pPr>
            <a:r>
              <a:rPr lang="es-ES" sz="2200" dirty="0" smtClean="0"/>
              <a:t>-</a:t>
            </a:r>
            <a:r>
              <a:rPr lang="es-ES" sz="2200" b="1" dirty="0" smtClean="0">
                <a:latin typeface="Times New Roman" panose="02020603050405020304" pitchFamily="18" charset="0"/>
                <a:cs typeface="Times New Roman" panose="02020603050405020304" pitchFamily="18" charset="0"/>
              </a:rPr>
              <a:t>Defensa jurídica</a:t>
            </a:r>
            <a:r>
              <a:rPr lang="es-ES" sz="2200" dirty="0" smtClean="0">
                <a:latin typeface="Times New Roman" panose="02020603050405020304" pitchFamily="18" charset="0"/>
                <a:cs typeface="Times New Roman" panose="02020603050405020304" pitchFamily="18" charset="0"/>
              </a:rPr>
              <a:t>: UE, </a:t>
            </a:r>
            <a:r>
              <a:rPr lang="es-ES" sz="2200" b="1" i="1" dirty="0">
                <a:solidFill>
                  <a:srgbClr val="00B0F0"/>
                </a:solidFill>
                <a:latin typeface="Times New Roman" panose="02020603050405020304" pitchFamily="18" charset="0"/>
                <a:ea typeface="Calibri" panose="020F0502020204030204" pitchFamily="34" charset="0"/>
              </a:rPr>
              <a:t>Ley de Inteligencia Artificial </a:t>
            </a:r>
            <a:r>
              <a:rPr lang="es-ES" sz="2200" b="1" dirty="0">
                <a:solidFill>
                  <a:srgbClr val="00B0F0"/>
                </a:solidFill>
                <a:latin typeface="Times New Roman" panose="02020603050405020304" pitchFamily="18" charset="0"/>
                <a:ea typeface="Calibri" panose="020F0502020204030204" pitchFamily="34" charset="0"/>
              </a:rPr>
              <a:t>(LIA</a:t>
            </a:r>
            <a:r>
              <a:rPr lang="es-ES" sz="2200" b="1" dirty="0" smtClean="0">
                <a:solidFill>
                  <a:srgbClr val="00B0F0"/>
                </a:solidFill>
                <a:latin typeface="Times New Roman" panose="02020603050405020304" pitchFamily="18" charset="0"/>
                <a:ea typeface="Calibri" panose="020F0502020204030204" pitchFamily="34" charset="0"/>
              </a:rPr>
              <a:t>) </a:t>
            </a:r>
            <a:r>
              <a:rPr lang="es-ES" sz="2200" i="1" dirty="0" smtClean="0">
                <a:solidFill>
                  <a:srgbClr val="00B0F0"/>
                </a:solidFill>
                <a:latin typeface="Times New Roman" panose="02020603050405020304" pitchFamily="18" charset="0"/>
                <a:ea typeface="Calibri" panose="020F0502020204030204" pitchFamily="34" charset="0"/>
              </a:rPr>
              <a:t>2021</a:t>
            </a:r>
            <a:r>
              <a:rPr lang="es-ES" sz="2200" b="1" dirty="0" smtClean="0">
                <a:solidFill>
                  <a:schemeClr val="tx1"/>
                </a:solidFill>
                <a:latin typeface="Times New Roman" panose="02020603050405020304" pitchFamily="18" charset="0"/>
                <a:ea typeface="Calibri" panose="020F0502020204030204" pitchFamily="34" charset="0"/>
              </a:rPr>
              <a:t>,</a:t>
            </a:r>
            <a:r>
              <a:rPr lang="es-ES" sz="2200" b="1" dirty="0" smtClean="0">
                <a:solidFill>
                  <a:srgbClr val="00B0F0"/>
                </a:solidFill>
                <a:latin typeface="Times New Roman" panose="02020603050405020304" pitchFamily="18" charset="0"/>
                <a:ea typeface="Calibri" panose="020F0502020204030204" pitchFamily="34" charset="0"/>
              </a:rPr>
              <a:t> </a:t>
            </a:r>
            <a:r>
              <a:rPr lang="es-ES" sz="2200" dirty="0">
                <a:latin typeface="Times New Roman" panose="02020603050405020304" pitchFamily="18" charset="0"/>
                <a:ea typeface="Calibri" panose="020F0502020204030204" pitchFamily="34" charset="0"/>
              </a:rPr>
              <a:t>para </a:t>
            </a:r>
            <a:r>
              <a:rPr lang="es-ES" sz="2200" dirty="0" smtClean="0">
                <a:latin typeface="Times New Roman" panose="02020603050405020304" pitchFamily="18" charset="0"/>
                <a:ea typeface="Calibri" panose="020F0502020204030204" pitchFamily="34" charset="0"/>
              </a:rPr>
              <a:t>…</a:t>
            </a:r>
            <a:r>
              <a:rPr lang="es-ES" sz="2200" i="1" dirty="0" smtClean="0">
                <a:latin typeface="Times New Roman" panose="02020603050405020304" pitchFamily="18" charset="0"/>
                <a:ea typeface="Calibri" panose="020F0502020204030204" pitchFamily="34" charset="0"/>
              </a:rPr>
              <a:t>garantizar </a:t>
            </a:r>
            <a:r>
              <a:rPr lang="es-ES" sz="2200" i="1" dirty="0">
                <a:latin typeface="Times New Roman" panose="02020603050405020304" pitchFamily="18" charset="0"/>
                <a:ea typeface="Calibri" panose="020F0502020204030204" pitchFamily="34" charset="0"/>
              </a:rPr>
              <a:t>que los sistemas de IA introducidos y usados en el mercado de la UE sean seguros y respeten la legislación vigente en materia de derechos </a:t>
            </a:r>
            <a:r>
              <a:rPr lang="es-ES" sz="2200" i="1" dirty="0" smtClean="0">
                <a:latin typeface="Times New Roman" panose="02020603050405020304" pitchFamily="18" charset="0"/>
                <a:ea typeface="Calibri" panose="020F0502020204030204" pitchFamily="34" charset="0"/>
              </a:rPr>
              <a:t>fundamentales.</a:t>
            </a:r>
          </a:p>
          <a:p>
            <a:pPr marL="0" indent="0">
              <a:buNone/>
            </a:pPr>
            <a:r>
              <a:rPr lang="es-ES" sz="2200" i="1" dirty="0">
                <a:latin typeface="Times New Roman" panose="02020603050405020304" pitchFamily="18" charset="0"/>
              </a:rPr>
              <a:t>+Declaración conjunta del Parlamento Europeo, el Consejo y la Comisión de 23 de enero de 2023 sobre los Derechos y Principios Digitales para la Década </a:t>
            </a:r>
            <a:r>
              <a:rPr lang="es-ES" sz="2200" i="1" dirty="0" smtClean="0">
                <a:latin typeface="Times New Roman" panose="02020603050405020304" pitchFamily="18" charset="0"/>
              </a:rPr>
              <a:t>Digital: </a:t>
            </a:r>
            <a:r>
              <a:rPr lang="es-ES" sz="2200" dirty="0" smtClean="0">
                <a:latin typeface="Times New Roman" panose="02020603050405020304" pitchFamily="18" charset="0"/>
              </a:rPr>
              <a:t>reclama</a:t>
            </a:r>
            <a:r>
              <a:rPr lang="es-ES" sz="2200" i="1" dirty="0">
                <a:latin typeface="Times New Roman" panose="02020603050405020304" pitchFamily="18" charset="0"/>
              </a:rPr>
              <a:t> </a:t>
            </a:r>
            <a:r>
              <a:rPr lang="es-ES" sz="2200" dirty="0">
                <a:latin typeface="Times New Roman" panose="02020603050405020304" pitchFamily="18" charset="0"/>
              </a:rPr>
              <a:t>total seguridad y </a:t>
            </a:r>
            <a:r>
              <a:rPr lang="es-ES" sz="2200" dirty="0" smtClean="0">
                <a:latin typeface="Times New Roman" panose="02020603050405020304" pitchFamily="18" charset="0"/>
              </a:rPr>
              <a:t>respeto pleno para los derechos </a:t>
            </a:r>
            <a:r>
              <a:rPr lang="es-ES" sz="2200" dirty="0">
                <a:latin typeface="Times New Roman" panose="02020603050405020304" pitchFamily="18" charset="0"/>
              </a:rPr>
              <a:t>fundamentales</a:t>
            </a:r>
            <a:endParaRPr lang="es-ES" sz="2200" dirty="0"/>
          </a:p>
        </p:txBody>
      </p:sp>
    </p:spTree>
    <p:extLst>
      <p:ext uri="{BB962C8B-B14F-4D97-AF65-F5344CB8AC3E}">
        <p14:creationId xmlns:p14="http://schemas.microsoft.com/office/powerpoint/2010/main" val="575237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9144000" cy="620688"/>
          </a:xfrm>
        </p:spPr>
        <p:txBody>
          <a:bodyPr>
            <a:normAutofit/>
          </a:bodyPr>
          <a:lstStyle/>
          <a:p>
            <a:r>
              <a:rPr lang="es-ES" sz="2400" b="1" dirty="0">
                <a:solidFill>
                  <a:schemeClr val="accent5">
                    <a:lumMod val="75000"/>
                  </a:schemeClr>
                </a:solidFill>
              </a:rPr>
              <a:t>La clasificación de la LIA de los sistemas de riesgo para los </a:t>
            </a:r>
            <a:r>
              <a:rPr lang="es-ES" sz="2400" b="1" dirty="0" smtClean="0">
                <a:solidFill>
                  <a:schemeClr val="accent5">
                    <a:lumMod val="75000"/>
                  </a:schemeClr>
                </a:solidFill>
              </a:rPr>
              <a:t>derechos</a:t>
            </a:r>
            <a:endParaRPr lang="es-ES" sz="2400" b="1" dirty="0">
              <a:solidFill>
                <a:schemeClr val="accent5">
                  <a:lumMod val="75000"/>
                </a:schemeClr>
              </a:solidFill>
            </a:endParaRPr>
          </a:p>
        </p:txBody>
      </p:sp>
      <p:sp>
        <p:nvSpPr>
          <p:cNvPr id="3" name="Marcador de contenido 2"/>
          <p:cNvSpPr>
            <a:spLocks noGrp="1"/>
          </p:cNvSpPr>
          <p:nvPr>
            <p:ph sz="half" idx="1"/>
          </p:nvPr>
        </p:nvSpPr>
        <p:spPr>
          <a:xfrm>
            <a:off x="35496" y="692696"/>
            <a:ext cx="5472608" cy="6165304"/>
          </a:xfrm>
          <a:solidFill>
            <a:schemeClr val="accent5">
              <a:lumMod val="20000"/>
              <a:lumOff val="80000"/>
            </a:schemeClr>
          </a:solidFill>
        </p:spPr>
        <p:txBody>
          <a:bodyPr>
            <a:noAutofit/>
          </a:bodyPr>
          <a:lstStyle/>
          <a:p>
            <a:pPr marL="0" indent="0" algn="ctr">
              <a:buNone/>
            </a:pPr>
            <a:r>
              <a:rPr lang="es-ES" sz="2300" b="1" dirty="0">
                <a:solidFill>
                  <a:srgbClr val="FF0000"/>
                </a:solidFill>
              </a:rPr>
              <a:t>Sistemas </a:t>
            </a:r>
            <a:r>
              <a:rPr lang="es-ES" sz="2300" b="1" dirty="0" smtClean="0">
                <a:solidFill>
                  <a:srgbClr val="FF0000"/>
                </a:solidFill>
              </a:rPr>
              <a:t>prohibidos (riesgo inaceptable) </a:t>
            </a:r>
          </a:p>
          <a:p>
            <a:pPr marL="0" indent="0">
              <a:buNone/>
            </a:pPr>
            <a:r>
              <a:rPr lang="es-ES" sz="2000" b="1" dirty="0" smtClean="0">
                <a:solidFill>
                  <a:srgbClr val="FF0000"/>
                </a:solidFill>
              </a:rPr>
              <a:t>Art. 5</a:t>
            </a:r>
            <a:r>
              <a:rPr lang="es-ES" sz="2000" dirty="0">
                <a:solidFill>
                  <a:srgbClr val="FF0000"/>
                </a:solidFill>
              </a:rPr>
              <a:t>: </a:t>
            </a:r>
            <a:r>
              <a:rPr lang="es-ES" sz="1800" dirty="0"/>
              <a:t>quedan </a:t>
            </a:r>
            <a:r>
              <a:rPr lang="es-ES" sz="1800" b="1" dirty="0"/>
              <a:t>prohibidas</a:t>
            </a:r>
            <a:r>
              <a:rPr lang="es-ES" sz="1800" dirty="0"/>
              <a:t> las siguientes prácticas de </a:t>
            </a:r>
            <a:r>
              <a:rPr lang="es-ES" sz="1800" dirty="0" smtClean="0"/>
              <a:t>IA:</a:t>
            </a:r>
            <a:endParaRPr lang="es-ES" sz="1800" dirty="0"/>
          </a:p>
          <a:p>
            <a:pPr marL="0" indent="0">
              <a:buNone/>
            </a:pPr>
            <a:r>
              <a:rPr lang="es-ES" sz="2000" dirty="0" smtClean="0"/>
              <a:t>-</a:t>
            </a:r>
            <a:r>
              <a:rPr lang="es-ES" sz="2000" b="1" dirty="0" smtClean="0"/>
              <a:t>Técnicas </a:t>
            </a:r>
            <a:r>
              <a:rPr lang="es-ES" sz="2000" b="1" dirty="0"/>
              <a:t>subliminales </a:t>
            </a:r>
            <a:r>
              <a:rPr lang="es-ES" sz="2000" dirty="0"/>
              <a:t>que trasciendan la conciencia de una persona para alterar de manera sustancial su comportamiento provocando perjuicios físicos o psicológicos </a:t>
            </a:r>
            <a:r>
              <a:rPr lang="es-ES" sz="2000" dirty="0" smtClean="0"/>
              <a:t>(</a:t>
            </a:r>
            <a:r>
              <a:rPr lang="es-ES" sz="2000" dirty="0" smtClean="0">
                <a:solidFill>
                  <a:srgbClr val="FF0000"/>
                </a:solidFill>
              </a:rPr>
              <a:t>técnicas </a:t>
            </a:r>
            <a:r>
              <a:rPr lang="es-ES" sz="2000" dirty="0">
                <a:solidFill>
                  <a:srgbClr val="FF0000"/>
                </a:solidFill>
              </a:rPr>
              <a:t>de persuasión </a:t>
            </a:r>
            <a:r>
              <a:rPr lang="es-ES" sz="2000" dirty="0" smtClean="0">
                <a:solidFill>
                  <a:srgbClr val="FF0000"/>
                </a:solidFill>
              </a:rPr>
              <a:t>subliminal</a:t>
            </a:r>
            <a:r>
              <a:rPr lang="es-ES" sz="2000" dirty="0" smtClean="0"/>
              <a:t>)... Asimismo, técnicas </a:t>
            </a:r>
            <a:r>
              <a:rPr lang="es-ES" sz="2000" dirty="0"/>
              <a:t>de persuasión que aprovechen vulnerabilidades de grupos </a:t>
            </a:r>
            <a:r>
              <a:rPr lang="es-ES" sz="2000" dirty="0" smtClean="0"/>
              <a:t>específicos…</a:t>
            </a:r>
          </a:p>
          <a:p>
            <a:pPr marL="0" indent="0">
              <a:buNone/>
            </a:pPr>
            <a:r>
              <a:rPr lang="es-ES" sz="2000" dirty="0" smtClean="0"/>
              <a:t>-Utilización </a:t>
            </a:r>
            <a:r>
              <a:rPr lang="es-ES" sz="2000" dirty="0"/>
              <a:t>de </a:t>
            </a:r>
            <a:r>
              <a:rPr lang="es-ES" sz="2000" b="1" dirty="0"/>
              <a:t>sistemas de IA por las autoridades públicas para evaluar o clasificar a personas </a:t>
            </a:r>
            <a:r>
              <a:rPr lang="es-ES" sz="2000" dirty="0"/>
              <a:t>físicas atendiendo a su conducta social o a características personales o de su personalidad conocidas o </a:t>
            </a:r>
            <a:r>
              <a:rPr lang="es-ES" sz="2000" dirty="0" smtClean="0"/>
              <a:t>predichas (</a:t>
            </a:r>
            <a:r>
              <a:rPr lang="es-ES" sz="2000" dirty="0" smtClean="0">
                <a:solidFill>
                  <a:srgbClr val="FF0000"/>
                </a:solidFill>
              </a:rPr>
              <a:t>perfilado y calificación social</a:t>
            </a:r>
            <a:r>
              <a:rPr lang="es-ES" sz="2000" dirty="0" smtClean="0"/>
              <a:t>).</a:t>
            </a:r>
          </a:p>
          <a:p>
            <a:pPr marL="0" indent="0">
              <a:buNone/>
            </a:pPr>
            <a:r>
              <a:rPr lang="es-ES" sz="2000" dirty="0" smtClean="0"/>
              <a:t>-Sistemas </a:t>
            </a:r>
            <a:r>
              <a:rPr lang="es-ES" sz="2000" dirty="0"/>
              <a:t>de </a:t>
            </a:r>
            <a:r>
              <a:rPr lang="es-ES" sz="2000" b="1" dirty="0"/>
              <a:t>identificación biométrica </a:t>
            </a:r>
            <a:r>
              <a:rPr lang="es-ES" sz="2000" dirty="0"/>
              <a:t>remota «en tiempo real» en espacios </a:t>
            </a:r>
            <a:r>
              <a:rPr lang="es-ES" sz="2000" dirty="0" smtClean="0"/>
              <a:t>públicos salvo la estrictamente necesaria </a:t>
            </a:r>
            <a:r>
              <a:rPr lang="es-ES" sz="2000" dirty="0"/>
              <a:t>para la búsqueda selectiva de víctimas </a:t>
            </a:r>
            <a:r>
              <a:rPr lang="es-ES" sz="2000" dirty="0" smtClean="0"/>
              <a:t>de </a:t>
            </a:r>
            <a:r>
              <a:rPr lang="es-ES" sz="2000" dirty="0"/>
              <a:t>un </a:t>
            </a:r>
            <a:r>
              <a:rPr lang="es-ES" sz="2000" dirty="0" smtClean="0"/>
              <a:t>delito, o en casos de terrorismo o delitos muy graves (</a:t>
            </a:r>
            <a:r>
              <a:rPr lang="es-ES" sz="2000" dirty="0" smtClean="0">
                <a:solidFill>
                  <a:srgbClr val="FF0000"/>
                </a:solidFill>
              </a:rPr>
              <a:t>reconocimiento biométrico</a:t>
            </a:r>
            <a:r>
              <a:rPr lang="es-ES" sz="2000" dirty="0" smtClean="0"/>
              <a:t>)</a:t>
            </a:r>
            <a:endParaRPr lang="es-ES" sz="2000" dirty="0"/>
          </a:p>
        </p:txBody>
      </p:sp>
      <p:sp>
        <p:nvSpPr>
          <p:cNvPr id="4" name="Marcador de contenido 3"/>
          <p:cNvSpPr>
            <a:spLocks noGrp="1"/>
          </p:cNvSpPr>
          <p:nvPr>
            <p:ph sz="half" idx="2"/>
          </p:nvPr>
        </p:nvSpPr>
        <p:spPr>
          <a:xfrm>
            <a:off x="5796136" y="764704"/>
            <a:ext cx="3347864" cy="6093296"/>
          </a:xfrm>
          <a:solidFill>
            <a:schemeClr val="accent6">
              <a:lumMod val="20000"/>
              <a:lumOff val="80000"/>
            </a:schemeClr>
          </a:solidFill>
        </p:spPr>
        <p:txBody>
          <a:bodyPr>
            <a:normAutofit fontScale="62500" lnSpcReduction="20000"/>
          </a:bodyPr>
          <a:lstStyle/>
          <a:p>
            <a:pPr marL="0" indent="0">
              <a:buNone/>
            </a:pPr>
            <a:r>
              <a:rPr lang="es-ES" sz="3800" b="1" dirty="0">
                <a:solidFill>
                  <a:schemeClr val="accent2">
                    <a:lumMod val="75000"/>
                  </a:schemeClr>
                </a:solidFill>
              </a:rPr>
              <a:t>Sistemas de alto riesgo</a:t>
            </a:r>
            <a:r>
              <a:rPr lang="es-ES" sz="3800" dirty="0"/>
              <a:t>: </a:t>
            </a:r>
            <a:endParaRPr lang="es-ES" sz="3800" dirty="0" smtClean="0"/>
          </a:p>
          <a:p>
            <a:pPr marL="0" indent="0">
              <a:buNone/>
            </a:pPr>
            <a:r>
              <a:rPr lang="es-ES" sz="3200" dirty="0" smtClean="0"/>
              <a:t>Sistemas de IA aplicada </a:t>
            </a:r>
            <a:r>
              <a:rPr lang="es-ES" sz="3200" dirty="0"/>
              <a:t>a tareas </a:t>
            </a:r>
            <a:r>
              <a:rPr lang="es-ES" sz="3200" dirty="0" smtClean="0"/>
              <a:t>como: </a:t>
            </a:r>
            <a:r>
              <a:rPr lang="es-ES" sz="3200" b="1" dirty="0" smtClean="0"/>
              <a:t>salud</a:t>
            </a:r>
            <a:r>
              <a:rPr lang="es-ES" sz="3200" dirty="0"/>
              <a:t>, </a:t>
            </a:r>
            <a:r>
              <a:rPr lang="es-ES" sz="3200" dirty="0" smtClean="0"/>
              <a:t>funcionamiento </a:t>
            </a:r>
            <a:r>
              <a:rPr lang="es-ES" sz="3200" dirty="0"/>
              <a:t>del </a:t>
            </a:r>
            <a:r>
              <a:rPr lang="es-ES" sz="3200" b="1" dirty="0" smtClean="0"/>
              <a:t>tráfico</a:t>
            </a:r>
            <a:r>
              <a:rPr lang="es-ES" sz="3200" dirty="0" smtClean="0"/>
              <a:t>, suministro </a:t>
            </a:r>
            <a:r>
              <a:rPr lang="es-ES" sz="3200" dirty="0"/>
              <a:t>de </a:t>
            </a:r>
            <a:r>
              <a:rPr lang="es-ES" sz="3200" b="1" dirty="0"/>
              <a:t>agua, gas, calefacción y electricidad</a:t>
            </a:r>
            <a:r>
              <a:rPr lang="es-ES" sz="3200" dirty="0"/>
              <a:t>, </a:t>
            </a:r>
            <a:r>
              <a:rPr lang="es-ES" sz="3200" dirty="0" smtClean="0"/>
              <a:t>sistemas </a:t>
            </a:r>
            <a:r>
              <a:rPr lang="es-ES" sz="3200" dirty="0"/>
              <a:t>de selección para el acceso a </a:t>
            </a:r>
            <a:r>
              <a:rPr lang="es-ES" sz="3200" b="1" dirty="0"/>
              <a:t>instituciones educativas </a:t>
            </a:r>
            <a:r>
              <a:rPr lang="es-ES" sz="3200" dirty="0"/>
              <a:t>y acceso al </a:t>
            </a:r>
            <a:r>
              <a:rPr lang="es-ES" sz="3200" b="1" dirty="0"/>
              <a:t>empleo</a:t>
            </a:r>
            <a:r>
              <a:rPr lang="es-ES" sz="3200" dirty="0"/>
              <a:t>. </a:t>
            </a:r>
            <a:r>
              <a:rPr lang="es-ES" sz="3200" dirty="0" smtClean="0"/>
              <a:t>Se incluyen </a:t>
            </a:r>
            <a:r>
              <a:rPr lang="es-ES" sz="3200" dirty="0"/>
              <a:t>los sistemas </a:t>
            </a:r>
            <a:r>
              <a:rPr lang="es-ES" sz="3200" dirty="0" smtClean="0"/>
              <a:t>de </a:t>
            </a:r>
            <a:r>
              <a:rPr lang="es-ES" sz="3200" b="1" dirty="0" smtClean="0"/>
              <a:t>calificación </a:t>
            </a:r>
            <a:r>
              <a:rPr lang="es-ES" sz="3200" b="1" dirty="0"/>
              <a:t>crediticia </a:t>
            </a:r>
            <a:r>
              <a:rPr lang="es-ES" sz="3200" dirty="0"/>
              <a:t>o solvencia, </a:t>
            </a:r>
            <a:r>
              <a:rPr lang="es-ES" sz="3200" dirty="0" smtClean="0"/>
              <a:t>los </a:t>
            </a:r>
            <a:r>
              <a:rPr lang="es-ES" sz="3200" dirty="0"/>
              <a:t>sistemas empleados por las autoridades públicas para la </a:t>
            </a:r>
            <a:r>
              <a:rPr lang="es-ES" sz="3200" b="1" dirty="0"/>
              <a:t>aplicación de la ley</a:t>
            </a:r>
            <a:r>
              <a:rPr lang="es-ES" sz="3200" dirty="0"/>
              <a:t>, o la </a:t>
            </a:r>
            <a:r>
              <a:rPr lang="es-ES" sz="3200" b="1" dirty="0"/>
              <a:t>administración de justicia </a:t>
            </a:r>
            <a:r>
              <a:rPr lang="es-ES" sz="3200" dirty="0"/>
              <a:t>y la gestión de la </a:t>
            </a:r>
            <a:r>
              <a:rPr lang="es-ES" sz="3200" b="1" dirty="0"/>
              <a:t>migración</a:t>
            </a:r>
            <a:r>
              <a:rPr lang="es-ES" sz="3200" dirty="0"/>
              <a:t>, el asilo y el control fronterizo. </a:t>
            </a:r>
            <a:endParaRPr lang="es-ES" sz="3200" dirty="0" smtClean="0"/>
          </a:p>
          <a:p>
            <a:pPr marL="0" indent="0">
              <a:buNone/>
            </a:pPr>
            <a:r>
              <a:rPr lang="es-ES" sz="3200" dirty="0" smtClean="0"/>
              <a:t>-Ámbitos </a:t>
            </a:r>
            <a:r>
              <a:rPr lang="es-ES" sz="3200" dirty="0"/>
              <a:t>sensibles </a:t>
            </a:r>
            <a:r>
              <a:rPr lang="es-ES" sz="3200" dirty="0" smtClean="0"/>
              <a:t>en </a:t>
            </a:r>
            <a:r>
              <a:rPr lang="es-ES" sz="3200" dirty="0"/>
              <a:t>los que se precisa una </a:t>
            </a:r>
            <a:r>
              <a:rPr lang="es-ES" sz="3200" b="1" dirty="0"/>
              <a:t>vigilancia especial </a:t>
            </a:r>
            <a:r>
              <a:rPr lang="es-ES" sz="3200" dirty="0"/>
              <a:t>para evitar daños a las personas. </a:t>
            </a:r>
            <a:endParaRPr lang="es-ES" sz="3200" dirty="0" smtClean="0"/>
          </a:p>
          <a:p>
            <a:pPr marL="0" indent="0">
              <a:buNone/>
            </a:pPr>
            <a:endParaRPr lang="es-ES" dirty="0"/>
          </a:p>
        </p:txBody>
      </p:sp>
    </p:spTree>
    <p:extLst>
      <p:ext uri="{BB962C8B-B14F-4D97-AF65-F5344CB8AC3E}">
        <p14:creationId xmlns:p14="http://schemas.microsoft.com/office/powerpoint/2010/main" val="40625254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 y="0"/>
            <a:ext cx="6156175" cy="692696"/>
          </a:xfrm>
        </p:spPr>
        <p:txBody>
          <a:bodyPr>
            <a:noAutofit/>
          </a:bodyPr>
          <a:lstStyle/>
          <a:p>
            <a:r>
              <a:rPr lang="es-ES" sz="2400" b="1" dirty="0" smtClean="0">
                <a:solidFill>
                  <a:schemeClr val="accent5">
                    <a:lumMod val="60000"/>
                    <a:lumOff val="40000"/>
                  </a:schemeClr>
                </a:solidFill>
              </a:rPr>
              <a:t>Sistemas </a:t>
            </a:r>
            <a:r>
              <a:rPr lang="es-ES" sz="2400" b="1" dirty="0">
                <a:solidFill>
                  <a:schemeClr val="accent5">
                    <a:lumMod val="60000"/>
                    <a:lumOff val="40000"/>
                  </a:schemeClr>
                </a:solidFill>
              </a:rPr>
              <a:t>de datos biométricos e </a:t>
            </a:r>
            <a:r>
              <a:rPr lang="es-ES" sz="2400" b="1" dirty="0" smtClean="0">
                <a:solidFill>
                  <a:schemeClr val="accent5">
                    <a:lumMod val="60000"/>
                    <a:lumOff val="40000"/>
                  </a:schemeClr>
                </a:solidFill>
              </a:rPr>
              <a:t>identificativos</a:t>
            </a:r>
            <a:endParaRPr lang="es-ES" sz="2400" b="1" dirty="0">
              <a:solidFill>
                <a:schemeClr val="accent5">
                  <a:lumMod val="60000"/>
                  <a:lumOff val="40000"/>
                </a:schemeClr>
              </a:solidFill>
            </a:endParaRPr>
          </a:p>
        </p:txBody>
      </p:sp>
      <p:sp>
        <p:nvSpPr>
          <p:cNvPr id="3" name="Marcador de contenido 2"/>
          <p:cNvSpPr>
            <a:spLocks noGrp="1"/>
          </p:cNvSpPr>
          <p:nvPr>
            <p:ph sz="half" idx="1"/>
          </p:nvPr>
        </p:nvSpPr>
        <p:spPr>
          <a:xfrm>
            <a:off x="0" y="692696"/>
            <a:ext cx="5436096" cy="6160686"/>
          </a:xfrm>
          <a:ln w="76200">
            <a:solidFill>
              <a:srgbClr val="92D050"/>
            </a:solidFill>
          </a:ln>
        </p:spPr>
        <p:style>
          <a:lnRef idx="2">
            <a:schemeClr val="dk1"/>
          </a:lnRef>
          <a:fillRef idx="1">
            <a:schemeClr val="lt1"/>
          </a:fillRef>
          <a:effectRef idx="0">
            <a:schemeClr val="dk1"/>
          </a:effectRef>
          <a:fontRef idx="minor">
            <a:schemeClr val="dk1"/>
          </a:fontRef>
        </p:style>
        <p:txBody>
          <a:bodyPr>
            <a:noAutofit/>
          </a:bodyPr>
          <a:lstStyle/>
          <a:p>
            <a:pPr marL="0" indent="0">
              <a:buNone/>
            </a:pPr>
            <a:r>
              <a:rPr lang="es-ES" sz="1800" b="1" dirty="0" smtClean="0"/>
              <a:t>Sistemas inteligentes: </a:t>
            </a:r>
            <a:r>
              <a:rPr lang="es-ES" sz="1800" dirty="0" smtClean="0"/>
              <a:t>reconocen </a:t>
            </a:r>
            <a:r>
              <a:rPr lang="es-ES" sz="1800" dirty="0"/>
              <a:t>los </a:t>
            </a:r>
            <a:r>
              <a:rPr lang="es-ES" sz="1800" dirty="0">
                <a:solidFill>
                  <a:srgbClr val="FF0000"/>
                </a:solidFill>
              </a:rPr>
              <a:t>rasgos faciales </a:t>
            </a:r>
            <a:r>
              <a:rPr lang="es-ES" sz="1800" dirty="0"/>
              <a:t>de las personas </a:t>
            </a:r>
            <a:r>
              <a:rPr lang="es-ES" sz="1800" dirty="0" smtClean="0"/>
              <a:t>y su </a:t>
            </a:r>
            <a:r>
              <a:rPr lang="es-ES" sz="1800" dirty="0" smtClean="0">
                <a:solidFill>
                  <a:srgbClr val="FF0000"/>
                </a:solidFill>
              </a:rPr>
              <a:t>identidad</a:t>
            </a:r>
            <a:r>
              <a:rPr lang="es-ES" sz="1800" dirty="0" smtClean="0"/>
              <a:t>. Diversos </a:t>
            </a:r>
            <a:r>
              <a:rPr lang="es-ES" sz="1800" dirty="0"/>
              <a:t>periféricos </a:t>
            </a:r>
            <a:r>
              <a:rPr lang="es-ES" sz="1800" dirty="0" smtClean="0"/>
              <a:t>obtienen </a:t>
            </a:r>
            <a:r>
              <a:rPr lang="es-ES" sz="1800" dirty="0" smtClean="0">
                <a:solidFill>
                  <a:srgbClr val="FF0000"/>
                </a:solidFill>
              </a:rPr>
              <a:t>datos </a:t>
            </a:r>
            <a:r>
              <a:rPr lang="es-ES" sz="1800" dirty="0">
                <a:solidFill>
                  <a:srgbClr val="FF0000"/>
                </a:solidFill>
              </a:rPr>
              <a:t>corporales </a:t>
            </a:r>
            <a:r>
              <a:rPr lang="es-ES" sz="1800" dirty="0"/>
              <a:t>como huellas dactilares, </a:t>
            </a:r>
            <a:r>
              <a:rPr lang="es-ES" sz="1800" dirty="0" smtClean="0"/>
              <a:t>temperatura, </a:t>
            </a:r>
            <a:r>
              <a:rPr lang="es-ES" sz="1800" dirty="0"/>
              <a:t>frecuencia cardiaca, sudoración o respiración del sujeto, tono de voz, movimiento de las pupilas, </a:t>
            </a:r>
            <a:r>
              <a:rPr lang="es-ES" sz="1800" dirty="0" smtClean="0"/>
              <a:t>deduciendo su estado </a:t>
            </a:r>
            <a:r>
              <a:rPr lang="es-ES" sz="1800" dirty="0"/>
              <a:t>de salud, emociones o incluso </a:t>
            </a:r>
            <a:r>
              <a:rPr lang="es-ES" sz="1800" dirty="0" smtClean="0"/>
              <a:t>pensamientos de la persona. </a:t>
            </a:r>
          </a:p>
          <a:p>
            <a:pPr marL="0" indent="0">
              <a:buNone/>
            </a:pPr>
            <a:r>
              <a:rPr lang="es-ES" sz="1800" b="1" dirty="0" smtClean="0"/>
              <a:t>Ley </a:t>
            </a:r>
            <a:r>
              <a:rPr lang="es-ES" sz="1800" b="1" dirty="0"/>
              <a:t>de la IA de 2021 </a:t>
            </a:r>
            <a:r>
              <a:rPr lang="es-ES" sz="1800" dirty="0" smtClean="0"/>
              <a:t>define los </a:t>
            </a:r>
            <a:r>
              <a:rPr lang="es-ES" sz="1800" dirty="0">
                <a:solidFill>
                  <a:srgbClr val="FF0000"/>
                </a:solidFill>
              </a:rPr>
              <a:t>«Datos biométricos» </a:t>
            </a:r>
            <a:r>
              <a:rPr lang="es-ES" sz="1800" dirty="0" smtClean="0"/>
              <a:t>art</a:t>
            </a:r>
            <a:r>
              <a:rPr lang="es-ES" sz="1800" dirty="0"/>
              <a:t>. </a:t>
            </a:r>
            <a:r>
              <a:rPr lang="es-ES" sz="1800" dirty="0" smtClean="0"/>
              <a:t>3.33 </a:t>
            </a:r>
            <a:r>
              <a:rPr lang="es-ES" sz="1800" dirty="0"/>
              <a:t>como </a:t>
            </a:r>
            <a:r>
              <a:rPr lang="es-ES" sz="1800" dirty="0" smtClean="0"/>
              <a:t>…</a:t>
            </a:r>
            <a:r>
              <a:rPr lang="es-ES" sz="1800" i="1" dirty="0" smtClean="0"/>
              <a:t>datos </a:t>
            </a:r>
            <a:r>
              <a:rPr lang="es-ES" sz="1800" i="1" dirty="0"/>
              <a:t>personales obtenidos a partir de un tratamiento técnico específico, relativos a las características físicas, fisiológicas o conductuales de una persona física que permitan o confirmen la identificación única de dicha </a:t>
            </a:r>
            <a:r>
              <a:rPr lang="es-ES" sz="1800" i="1" dirty="0" smtClean="0"/>
              <a:t>persona…</a:t>
            </a:r>
          </a:p>
          <a:p>
            <a:pPr marL="0" indent="0">
              <a:buNone/>
            </a:pPr>
            <a:r>
              <a:rPr lang="es-ES" sz="1800" dirty="0"/>
              <a:t>Distingue </a:t>
            </a:r>
            <a:r>
              <a:rPr lang="es-ES" sz="1800" dirty="0" err="1"/>
              <a:t>Cotino</a:t>
            </a:r>
            <a:r>
              <a:rPr lang="es-ES" sz="1800" dirty="0"/>
              <a:t> Hueso </a:t>
            </a:r>
            <a:r>
              <a:rPr lang="es-ES" sz="1800" b="1" dirty="0" smtClean="0"/>
              <a:t>identificadores </a:t>
            </a:r>
            <a:r>
              <a:rPr lang="es-ES" sz="1800" b="1" dirty="0">
                <a:solidFill>
                  <a:srgbClr val="FF0000"/>
                </a:solidFill>
              </a:rPr>
              <a:t>«fuertes» </a:t>
            </a:r>
            <a:r>
              <a:rPr lang="es-ES" sz="1800" dirty="0"/>
              <a:t>(huellas dactilares, ADN, estructura del iris, rostros, voz) </a:t>
            </a:r>
            <a:r>
              <a:rPr lang="es-ES" sz="1800" b="1" dirty="0"/>
              <a:t>e identificadores </a:t>
            </a:r>
            <a:r>
              <a:rPr lang="es-ES" sz="1800" b="1" dirty="0">
                <a:solidFill>
                  <a:srgbClr val="FF0000"/>
                </a:solidFill>
              </a:rPr>
              <a:t>«</a:t>
            </a:r>
            <a:r>
              <a:rPr lang="es-ES" sz="1800" b="1" dirty="0" smtClean="0">
                <a:solidFill>
                  <a:srgbClr val="FF0000"/>
                </a:solidFill>
              </a:rPr>
              <a:t>débiles» </a:t>
            </a:r>
            <a:r>
              <a:rPr lang="es-ES" sz="1800" dirty="0" smtClean="0">
                <a:solidFill>
                  <a:srgbClr val="FF0000"/>
                </a:solidFill>
              </a:rPr>
              <a:t>: </a:t>
            </a:r>
            <a:r>
              <a:rPr lang="es-ES" sz="1800" dirty="0" smtClean="0"/>
              <a:t>formas </a:t>
            </a:r>
            <a:r>
              <a:rPr lang="es-ES" sz="1800" dirty="0"/>
              <a:t>de andar, patrones de vasos sanguíneos, patrones de pulsación de </a:t>
            </a:r>
            <a:r>
              <a:rPr lang="es-ES" sz="1800" dirty="0" smtClean="0"/>
              <a:t>teclas... </a:t>
            </a:r>
          </a:p>
          <a:p>
            <a:pPr marL="0" indent="0">
              <a:buNone/>
            </a:pPr>
            <a:r>
              <a:rPr lang="es-ES" sz="1800" dirty="0" smtClean="0"/>
              <a:t>-La </a:t>
            </a:r>
            <a:r>
              <a:rPr lang="es-ES" sz="1800" dirty="0"/>
              <a:t>pulsación de teclas </a:t>
            </a:r>
            <a:r>
              <a:rPr lang="es-ES" sz="1800" dirty="0" smtClean="0"/>
              <a:t>permite diagnosticar el </a:t>
            </a:r>
            <a:r>
              <a:rPr lang="es-ES" sz="1800" dirty="0"/>
              <a:t>Parkinson </a:t>
            </a:r>
            <a:r>
              <a:rPr lang="es-ES" sz="1800" dirty="0" smtClean="0"/>
              <a:t>(MIT. Sánchez Ferro y S. Mendoza) </a:t>
            </a:r>
            <a:r>
              <a:rPr lang="es-ES" sz="1800" dirty="0"/>
              <a:t>-El ejército </a:t>
            </a:r>
            <a:r>
              <a:rPr lang="es-ES" sz="1800" dirty="0" smtClean="0"/>
              <a:t>EEUU usa </a:t>
            </a:r>
            <a:r>
              <a:rPr lang="es-ES" sz="1800" dirty="0"/>
              <a:t>una </a:t>
            </a:r>
            <a:r>
              <a:rPr lang="es-ES" sz="1800" dirty="0" smtClean="0"/>
              <a:t>tecnología </a:t>
            </a:r>
            <a:r>
              <a:rPr lang="es-ES" sz="1800" dirty="0"/>
              <a:t>que </a:t>
            </a:r>
            <a:r>
              <a:rPr lang="es-ES" sz="1800" dirty="0" smtClean="0"/>
              <a:t>detecta </a:t>
            </a:r>
            <a:r>
              <a:rPr lang="es-ES" sz="1800" dirty="0"/>
              <a:t>con </a:t>
            </a:r>
            <a:r>
              <a:rPr lang="es-ES" sz="1800" dirty="0" smtClean="0"/>
              <a:t>láser infrarrojo </a:t>
            </a:r>
            <a:r>
              <a:rPr lang="es-ES" sz="1800" dirty="0"/>
              <a:t>la </a:t>
            </a:r>
            <a:r>
              <a:rPr lang="es-ES" sz="1800" i="1" dirty="0"/>
              <a:t>firma cardíaca </a:t>
            </a:r>
            <a:r>
              <a:rPr lang="es-ES" sz="1800" dirty="0"/>
              <a:t>única </a:t>
            </a:r>
            <a:r>
              <a:rPr lang="es-ES" sz="1800" dirty="0" smtClean="0"/>
              <a:t>la persona </a:t>
            </a:r>
            <a:r>
              <a:rPr lang="es-ES" sz="1800" dirty="0"/>
              <a:t>con </a:t>
            </a:r>
            <a:r>
              <a:rPr lang="es-ES" sz="1800" dirty="0" smtClean="0"/>
              <a:t>precisión </a:t>
            </a:r>
            <a:r>
              <a:rPr lang="es-ES" sz="1800" dirty="0"/>
              <a:t>del 95% y </a:t>
            </a:r>
            <a:r>
              <a:rPr lang="es-ES" sz="1800" dirty="0" smtClean="0"/>
              <a:t>alcance 200m. </a:t>
            </a:r>
          </a:p>
          <a:p>
            <a:pPr marL="0" indent="0">
              <a:buNone/>
            </a:pPr>
            <a:endParaRPr lang="es-ES" sz="1600" dirty="0"/>
          </a:p>
        </p:txBody>
      </p:sp>
      <p:pic>
        <p:nvPicPr>
          <p:cNvPr id="8" name="Marcador de contenido 7"/>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012161" y="404664"/>
            <a:ext cx="2952327" cy="936104"/>
          </a:xfrm>
        </p:spPr>
      </p:pic>
      <p:pic>
        <p:nvPicPr>
          <p:cNvPr id="9" name="Imagen 8"/>
          <p:cNvPicPr>
            <a:picLocks noChangeAspect="1"/>
          </p:cNvPicPr>
          <p:nvPr/>
        </p:nvPicPr>
        <p:blipFill>
          <a:blip r:embed="rId3"/>
          <a:stretch>
            <a:fillRect/>
          </a:stretch>
        </p:blipFill>
        <p:spPr>
          <a:xfrm>
            <a:off x="5580112" y="1340768"/>
            <a:ext cx="3744551" cy="5382454"/>
          </a:xfrm>
          <a:prstGeom prst="rect">
            <a:avLst/>
          </a:prstGeom>
        </p:spPr>
        <p:style>
          <a:lnRef idx="1">
            <a:schemeClr val="accent2"/>
          </a:lnRef>
          <a:fillRef idx="3">
            <a:schemeClr val="accent2"/>
          </a:fillRef>
          <a:effectRef idx="2">
            <a:schemeClr val="accent2"/>
          </a:effectRef>
          <a:fontRef idx="minor">
            <a:schemeClr val="lt1"/>
          </a:fontRef>
        </p:style>
      </p:pic>
    </p:spTree>
    <p:extLst>
      <p:ext uri="{BB962C8B-B14F-4D97-AF65-F5344CB8AC3E}">
        <p14:creationId xmlns:p14="http://schemas.microsoft.com/office/powerpoint/2010/main" val="1911221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419872" y="548680"/>
            <a:ext cx="5363988" cy="1512168"/>
          </a:xfrm>
        </p:spPr>
        <p:txBody>
          <a:bodyPr>
            <a:noAutofit/>
          </a:bodyPr>
          <a:lstStyle/>
          <a:p>
            <a:r>
              <a:rPr lang="es-ES" sz="2800" b="1" dirty="0" smtClean="0"/>
              <a:t>Aplicación de datos biométricos: </a:t>
            </a:r>
            <a:r>
              <a:rPr lang="es-ES" sz="2800" b="1" dirty="0" smtClean="0">
                <a:solidFill>
                  <a:schemeClr val="accent6">
                    <a:lumMod val="75000"/>
                  </a:schemeClr>
                </a:solidFill>
              </a:rPr>
              <a:t>Reconocimiento de emociones y control de fronteras</a:t>
            </a:r>
            <a:endParaRPr lang="es-ES" sz="2800" b="1" dirty="0">
              <a:solidFill>
                <a:schemeClr val="accent6">
                  <a:lumMod val="75000"/>
                </a:schemeClr>
              </a:solidFill>
            </a:endParaRPr>
          </a:p>
        </p:txBody>
      </p:sp>
      <p:pic>
        <p:nvPicPr>
          <p:cNvPr id="5" name="Marcador de contenido 4"/>
          <p:cNvPicPr>
            <a:picLocks noGrp="1" noChangeAspect="1"/>
          </p:cNvPicPr>
          <p:nvPr>
            <p:ph sz="half" idx="1"/>
          </p:nvPr>
        </p:nvPicPr>
        <p:blipFill>
          <a:blip r:embed="rId2"/>
          <a:stretch>
            <a:fillRect/>
          </a:stretch>
        </p:blipFill>
        <p:spPr>
          <a:xfrm>
            <a:off x="0" y="44624"/>
            <a:ext cx="3419872" cy="2520280"/>
          </a:xfrm>
          <a:prstGeom prst="rect">
            <a:avLst/>
          </a:prstGeom>
          <a:solidFill>
            <a:srgbClr val="FFFF00"/>
          </a:solidFill>
        </p:spPr>
      </p:pic>
      <p:sp>
        <p:nvSpPr>
          <p:cNvPr id="6" name="Rectángulo 5"/>
          <p:cNvSpPr/>
          <p:nvPr/>
        </p:nvSpPr>
        <p:spPr>
          <a:xfrm>
            <a:off x="0" y="3789040"/>
            <a:ext cx="1547664" cy="2585323"/>
          </a:xfrm>
          <a:prstGeom prst="rect">
            <a:avLst/>
          </a:prstGeom>
        </p:spPr>
        <p:txBody>
          <a:bodyPr wrap="square">
            <a:spAutoFit/>
          </a:bodyPr>
          <a:lstStyle/>
          <a:p>
            <a:r>
              <a:rPr lang="es-ES" b="1" dirty="0" smtClean="0">
                <a:solidFill>
                  <a:schemeClr val="accent1"/>
                </a:solidFill>
              </a:rPr>
              <a:t>AVATAR</a:t>
            </a:r>
          </a:p>
          <a:p>
            <a:r>
              <a:rPr lang="en-US" b="1" i="1" dirty="0">
                <a:solidFill>
                  <a:schemeClr val="accent1"/>
                </a:solidFill>
              </a:rPr>
              <a:t>Automated Virtual Agent for Truth Assessments in Real Time</a:t>
            </a:r>
            <a:endParaRPr lang="es-ES" b="1" i="1" dirty="0" smtClean="0">
              <a:solidFill>
                <a:schemeClr val="accent1"/>
              </a:solidFill>
            </a:endParaRPr>
          </a:p>
          <a:p>
            <a:r>
              <a:rPr lang="es-ES" dirty="0" smtClean="0"/>
              <a:t>	</a:t>
            </a:r>
          </a:p>
          <a:p>
            <a:r>
              <a:rPr lang="es-ES" dirty="0" smtClean="0"/>
              <a:t>Aeropuerto de Bucarest</a:t>
            </a:r>
            <a:endParaRPr lang="es-ES" dirty="0"/>
          </a:p>
        </p:txBody>
      </p:sp>
      <p:pic>
        <p:nvPicPr>
          <p:cNvPr id="8" name="Marcador de contenido 7"/>
          <p:cNvPicPr>
            <a:picLocks noGrp="1" noChangeAspect="1"/>
          </p:cNvPicPr>
          <p:nvPr>
            <p:ph sz="half" idx="2"/>
          </p:nvPr>
        </p:nvPicPr>
        <p:blipFill>
          <a:blip r:embed="rId3"/>
          <a:stretch>
            <a:fillRect/>
          </a:stretch>
        </p:blipFill>
        <p:spPr>
          <a:xfrm>
            <a:off x="1888210" y="2565400"/>
            <a:ext cx="6458193" cy="3560763"/>
          </a:xfrm>
          <a:prstGeom prst="rect">
            <a:avLst/>
          </a:prstGeom>
        </p:spPr>
      </p:pic>
    </p:spTree>
    <p:extLst>
      <p:ext uri="{BB962C8B-B14F-4D97-AF65-F5344CB8AC3E}">
        <p14:creationId xmlns:p14="http://schemas.microsoft.com/office/powerpoint/2010/main" val="5837421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16632"/>
            <a:ext cx="9036496" cy="792088"/>
          </a:xfrm>
        </p:spPr>
        <p:txBody>
          <a:bodyPr>
            <a:normAutofit fontScale="90000"/>
          </a:bodyPr>
          <a:lstStyle/>
          <a:p>
            <a:r>
              <a:rPr lang="es-ES" sz="2800" b="1" dirty="0" smtClean="0">
                <a:solidFill>
                  <a:schemeClr val="accent5"/>
                </a:solidFill>
              </a:rPr>
              <a:t>Aplicación de los datos: Sistemas </a:t>
            </a:r>
            <a:r>
              <a:rPr lang="es-ES" sz="2800" b="1" dirty="0">
                <a:solidFill>
                  <a:schemeClr val="accent5"/>
                </a:solidFill>
              </a:rPr>
              <a:t>de identificación y localización de personas</a:t>
            </a:r>
          </a:p>
        </p:txBody>
      </p:sp>
      <p:sp>
        <p:nvSpPr>
          <p:cNvPr id="3" name="Marcador de contenido 2"/>
          <p:cNvSpPr>
            <a:spLocks noGrp="1"/>
          </p:cNvSpPr>
          <p:nvPr>
            <p:ph idx="1"/>
          </p:nvPr>
        </p:nvSpPr>
        <p:spPr>
          <a:xfrm>
            <a:off x="0" y="1124744"/>
            <a:ext cx="9152438" cy="5733256"/>
          </a:xfrm>
        </p:spPr>
        <p:txBody>
          <a:bodyPr>
            <a:normAutofit fontScale="70000" lnSpcReduction="20000"/>
          </a:bodyPr>
          <a:lstStyle/>
          <a:p>
            <a:pPr marL="0" indent="0">
              <a:buNone/>
            </a:pPr>
            <a:r>
              <a:rPr lang="es-ES" dirty="0" smtClean="0"/>
              <a:t> - “Sistemas </a:t>
            </a:r>
            <a:r>
              <a:rPr lang="es-ES" dirty="0"/>
              <a:t>de identificación biométrica” </a:t>
            </a:r>
            <a:r>
              <a:rPr lang="es-ES" dirty="0" smtClean="0"/>
              <a:t>prohibidos </a:t>
            </a:r>
            <a:r>
              <a:rPr lang="es-ES" b="1" dirty="0" smtClean="0">
                <a:solidFill>
                  <a:schemeClr val="accent5">
                    <a:lumMod val="50000"/>
                  </a:schemeClr>
                </a:solidFill>
              </a:rPr>
              <a:t>LIA</a:t>
            </a:r>
            <a:r>
              <a:rPr lang="es-ES" dirty="0" smtClean="0"/>
              <a:t> son </a:t>
            </a:r>
            <a:r>
              <a:rPr lang="es-ES" dirty="0"/>
              <a:t>los que funcionan </a:t>
            </a:r>
            <a:r>
              <a:rPr lang="es-ES" b="1" dirty="0">
                <a:solidFill>
                  <a:schemeClr val="accent6">
                    <a:lumMod val="75000"/>
                  </a:schemeClr>
                </a:solidFill>
              </a:rPr>
              <a:t>“en tiempo real”, en espacios de acceso público y con fines policiales</a:t>
            </a:r>
            <a:r>
              <a:rPr lang="es-ES" dirty="0"/>
              <a:t>. </a:t>
            </a:r>
            <a:endParaRPr lang="es-ES" dirty="0" smtClean="0"/>
          </a:p>
          <a:p>
            <a:pPr marL="0" indent="0">
              <a:buNone/>
            </a:pPr>
            <a:r>
              <a:rPr lang="es-ES" dirty="0" smtClean="0"/>
              <a:t> - No </a:t>
            </a:r>
            <a:r>
              <a:rPr lang="es-ES" dirty="0"/>
              <a:t>estarían </a:t>
            </a:r>
            <a:r>
              <a:rPr lang="es-ES" dirty="0" smtClean="0"/>
              <a:t>prohibidos los diferidos, o en lugares </a:t>
            </a:r>
            <a:r>
              <a:rPr lang="es-ES" dirty="0"/>
              <a:t>que no sean de acceso al público, como locales de empresas y fábricas, oficinas y lugares de trabajo, las prisiones, zonas de control fronterizo y espacios en línea (Considerando 9 </a:t>
            </a:r>
            <a:r>
              <a:rPr lang="es-ES" dirty="0" smtClean="0"/>
              <a:t>LIA)</a:t>
            </a:r>
          </a:p>
          <a:p>
            <a:pPr marL="0" indent="0">
              <a:buNone/>
            </a:pPr>
            <a:r>
              <a:rPr lang="es-ES" dirty="0" smtClean="0"/>
              <a:t> - España: Datos </a:t>
            </a:r>
            <a:r>
              <a:rPr lang="es-ES" dirty="0"/>
              <a:t>obtenidos mediante técnicas biométricas está </a:t>
            </a:r>
            <a:r>
              <a:rPr lang="es-ES" dirty="0" smtClean="0"/>
              <a:t>sometidos </a:t>
            </a:r>
            <a:r>
              <a:rPr lang="es-ES" dirty="0"/>
              <a:t>al </a:t>
            </a:r>
            <a:r>
              <a:rPr lang="es-ES" b="1" dirty="0">
                <a:solidFill>
                  <a:schemeClr val="accent6">
                    <a:lumMod val="75000"/>
                  </a:schemeClr>
                </a:solidFill>
              </a:rPr>
              <a:t>régimen general de protección de datos </a:t>
            </a:r>
            <a:r>
              <a:rPr lang="es-ES" b="1" dirty="0" smtClean="0">
                <a:solidFill>
                  <a:schemeClr val="accent6">
                    <a:lumMod val="75000"/>
                  </a:schemeClr>
                </a:solidFill>
              </a:rPr>
              <a:t>LO 3/2018</a:t>
            </a:r>
            <a:r>
              <a:rPr lang="es-ES" dirty="0"/>
              <a:t>, de 5 de diciembre, de Protección de </a:t>
            </a:r>
            <a:r>
              <a:rPr lang="es-ES" dirty="0" smtClean="0"/>
              <a:t>Datos = </a:t>
            </a:r>
            <a:r>
              <a:rPr lang="es-ES" i="1" dirty="0" smtClean="0"/>
              <a:t>categoría especial</a:t>
            </a:r>
            <a:r>
              <a:rPr lang="es-ES" dirty="0" smtClean="0"/>
              <a:t> de dato. También el art</a:t>
            </a:r>
            <a:r>
              <a:rPr lang="es-ES" dirty="0"/>
              <a:t>. 9 del Reglamento (UE) 2016/679 </a:t>
            </a:r>
            <a:r>
              <a:rPr lang="es-ES" dirty="0" smtClean="0"/>
              <a:t>de protección </a:t>
            </a:r>
            <a:r>
              <a:rPr lang="es-ES" dirty="0"/>
              <a:t>de </a:t>
            </a:r>
            <a:r>
              <a:rPr lang="es-ES" dirty="0" smtClean="0"/>
              <a:t>datos </a:t>
            </a:r>
            <a:r>
              <a:rPr lang="es-ES" dirty="0"/>
              <a:t>personales  (</a:t>
            </a:r>
            <a:r>
              <a:rPr lang="es-ES" dirty="0" smtClean="0"/>
              <a:t>RGPD).</a:t>
            </a:r>
          </a:p>
          <a:p>
            <a:pPr marL="0" indent="0">
              <a:buNone/>
            </a:pPr>
            <a:r>
              <a:rPr lang="es-ES" dirty="0" smtClean="0"/>
              <a:t> - Sin </a:t>
            </a:r>
            <a:r>
              <a:rPr lang="es-ES" dirty="0"/>
              <a:t>embargo, el mismo art. 9 </a:t>
            </a:r>
            <a:r>
              <a:rPr lang="es-ES" dirty="0" smtClean="0"/>
              <a:t>permite  </a:t>
            </a:r>
            <a:r>
              <a:rPr lang="es-ES" dirty="0" smtClean="0">
                <a:solidFill>
                  <a:schemeClr val="accent6">
                    <a:lumMod val="75000"/>
                  </a:schemeClr>
                </a:solidFill>
              </a:rPr>
              <a:t>excepcionalmente</a:t>
            </a:r>
            <a:r>
              <a:rPr lang="es-ES" dirty="0" smtClean="0"/>
              <a:t> </a:t>
            </a:r>
            <a:r>
              <a:rPr lang="es-ES" dirty="0"/>
              <a:t>el tratamiento de estos datos </a:t>
            </a:r>
            <a:r>
              <a:rPr lang="es-ES" dirty="0" smtClean="0"/>
              <a:t>cuando </a:t>
            </a:r>
            <a:r>
              <a:rPr lang="es-ES" b="1" i="1" dirty="0">
                <a:solidFill>
                  <a:schemeClr val="accent6">
                    <a:lumMod val="75000"/>
                  </a:schemeClr>
                </a:solidFill>
              </a:rPr>
              <a:t>g) el tratamiento es necesario por razones de un interés público </a:t>
            </a:r>
            <a:r>
              <a:rPr lang="es-ES" b="1" i="1" dirty="0" smtClean="0">
                <a:solidFill>
                  <a:schemeClr val="accent6">
                    <a:lumMod val="75000"/>
                  </a:schemeClr>
                </a:solidFill>
              </a:rPr>
              <a:t>esencial</a:t>
            </a:r>
            <a:r>
              <a:rPr lang="es-ES" b="1" dirty="0">
                <a:solidFill>
                  <a:schemeClr val="accent6">
                    <a:lumMod val="75000"/>
                  </a:schemeClr>
                </a:solidFill>
              </a:rPr>
              <a:t>…</a:t>
            </a:r>
            <a:r>
              <a:rPr lang="es-ES" dirty="0"/>
              <a:t> </a:t>
            </a:r>
            <a:r>
              <a:rPr lang="es-ES" dirty="0" smtClean="0"/>
              <a:t>La </a:t>
            </a:r>
            <a:r>
              <a:rPr lang="es-ES" dirty="0"/>
              <a:t>necesidad estricta, y consiguiente autorización, </a:t>
            </a:r>
            <a:r>
              <a:rPr lang="es-ES" dirty="0" smtClean="0"/>
              <a:t>la </a:t>
            </a:r>
            <a:r>
              <a:rPr lang="es-ES" dirty="0"/>
              <a:t>señala el art. 5 </a:t>
            </a:r>
            <a:r>
              <a:rPr lang="es-ES" dirty="0" smtClean="0"/>
              <a:t>LIA</a:t>
            </a:r>
            <a:r>
              <a:rPr lang="es-ES" dirty="0"/>
              <a:t>, que permite </a:t>
            </a:r>
            <a:r>
              <a:rPr lang="es-ES" dirty="0" smtClean="0"/>
              <a:t>los </a:t>
            </a:r>
            <a:r>
              <a:rPr lang="es-ES" dirty="0"/>
              <a:t>sistemas de identificación biométrica </a:t>
            </a:r>
            <a:r>
              <a:rPr lang="es-ES" dirty="0" smtClean="0"/>
              <a:t>«</a:t>
            </a:r>
            <a:r>
              <a:rPr lang="es-ES" dirty="0"/>
              <a:t>en tiempo real» en espacios </a:t>
            </a:r>
            <a:r>
              <a:rPr lang="es-ES" dirty="0" smtClean="0"/>
              <a:t>públicos para: </a:t>
            </a:r>
            <a:r>
              <a:rPr lang="es-ES" dirty="0"/>
              <a:t>i) la búsqueda selectiva de posibles </a:t>
            </a:r>
            <a:r>
              <a:rPr lang="es-ES" dirty="0">
                <a:solidFill>
                  <a:schemeClr val="accent6">
                    <a:lumMod val="75000"/>
                  </a:schemeClr>
                </a:solidFill>
              </a:rPr>
              <a:t>víctimas</a:t>
            </a:r>
            <a:r>
              <a:rPr lang="es-ES" dirty="0"/>
              <a:t> </a:t>
            </a:r>
            <a:r>
              <a:rPr lang="es-ES" dirty="0" smtClean="0"/>
              <a:t>de </a:t>
            </a:r>
            <a:r>
              <a:rPr lang="es-ES" dirty="0"/>
              <a:t>un delito, incluidos menores desaparecidos; ii) la prevención de una amenaza específica, importante e inminente para la vida o la seguridad física de las personas físicas o </a:t>
            </a:r>
            <a:r>
              <a:rPr lang="es-ES" dirty="0" smtClean="0"/>
              <a:t>un </a:t>
            </a:r>
            <a:r>
              <a:rPr lang="es-ES" dirty="0">
                <a:solidFill>
                  <a:schemeClr val="accent6">
                    <a:lumMod val="75000"/>
                  </a:schemeClr>
                </a:solidFill>
              </a:rPr>
              <a:t>atentado terrorista</a:t>
            </a:r>
            <a:r>
              <a:rPr lang="es-ES" dirty="0"/>
              <a:t>; iii) la </a:t>
            </a:r>
            <a:r>
              <a:rPr lang="es-ES" dirty="0" smtClean="0"/>
              <a:t>detección…de </a:t>
            </a:r>
            <a:r>
              <a:rPr lang="es-ES" dirty="0"/>
              <a:t>la persona que ha cometido o se sospecha que ha cometido </a:t>
            </a:r>
            <a:r>
              <a:rPr lang="es-ES" dirty="0">
                <a:solidFill>
                  <a:schemeClr val="accent6">
                    <a:lumMod val="75000"/>
                  </a:schemeClr>
                </a:solidFill>
              </a:rPr>
              <a:t>delitos</a:t>
            </a:r>
            <a:r>
              <a:rPr lang="es-ES" dirty="0"/>
              <a:t> </a:t>
            </a:r>
            <a:r>
              <a:rPr lang="es-ES" dirty="0" smtClean="0"/>
              <a:t>como: </a:t>
            </a:r>
            <a:r>
              <a:rPr lang="es-ES" dirty="0"/>
              <a:t>trata de seres humanos</a:t>
            </a:r>
            <a:r>
              <a:rPr lang="es-ES" dirty="0" smtClean="0"/>
              <a:t>, </a:t>
            </a:r>
            <a:r>
              <a:rPr lang="es-ES" dirty="0"/>
              <a:t>explotación sexual de </a:t>
            </a:r>
            <a:r>
              <a:rPr lang="es-ES" dirty="0" smtClean="0"/>
              <a:t>niños </a:t>
            </a:r>
            <a:r>
              <a:rPr lang="es-ES" dirty="0"/>
              <a:t>y pornografía infantil</a:t>
            </a:r>
            <a:r>
              <a:rPr lang="es-ES" dirty="0" smtClean="0"/>
              <a:t>, </a:t>
            </a:r>
            <a:r>
              <a:rPr lang="es-ES" dirty="0"/>
              <a:t>tráfico </a:t>
            </a:r>
            <a:r>
              <a:rPr lang="es-ES" dirty="0" smtClean="0"/>
              <a:t>de estupefacientes, tráfico de armas, violación, incendio…</a:t>
            </a:r>
            <a:endParaRPr lang="es-ES" dirty="0"/>
          </a:p>
        </p:txBody>
      </p:sp>
    </p:spTree>
    <p:extLst>
      <p:ext uri="{BB962C8B-B14F-4D97-AF65-F5344CB8AC3E}">
        <p14:creationId xmlns:p14="http://schemas.microsoft.com/office/powerpoint/2010/main" val="13535175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es-ES" sz="3200" dirty="0">
                <a:solidFill>
                  <a:srgbClr val="C00000"/>
                </a:solidFill>
                <a:latin typeface="Franklin Gothic Heavy" panose="020B0903020102020204" pitchFamily="34" charset="0"/>
                <a:ea typeface="Calibri" panose="020F0502020204030204" pitchFamily="34" charset="0"/>
              </a:rPr>
              <a:t>Sistema </a:t>
            </a:r>
            <a:r>
              <a:rPr lang="es-ES" sz="3200" dirty="0" err="1">
                <a:solidFill>
                  <a:srgbClr val="C00000"/>
                </a:solidFill>
                <a:latin typeface="Franklin Gothic Heavy" panose="020B0903020102020204" pitchFamily="34" charset="0"/>
                <a:ea typeface="Calibri" panose="020F0502020204030204" pitchFamily="34" charset="0"/>
              </a:rPr>
              <a:t>Automatico</a:t>
            </a:r>
            <a:r>
              <a:rPr lang="es-ES" sz="3200" dirty="0">
                <a:solidFill>
                  <a:srgbClr val="C00000"/>
                </a:solidFill>
                <a:latin typeface="Franklin Gothic Heavy" panose="020B0903020102020204" pitchFamily="34" charset="0"/>
                <a:ea typeface="Calibri" panose="020F0502020204030204" pitchFamily="34" charset="0"/>
              </a:rPr>
              <a:t> di </a:t>
            </a:r>
            <a:r>
              <a:rPr lang="es-ES" sz="3200" dirty="0" err="1">
                <a:solidFill>
                  <a:srgbClr val="C00000"/>
                </a:solidFill>
                <a:latin typeface="Franklin Gothic Heavy" panose="020B0903020102020204" pitchFamily="34" charset="0"/>
                <a:ea typeface="Calibri" panose="020F0502020204030204" pitchFamily="34" charset="0"/>
              </a:rPr>
              <a:t>Riconoscimento</a:t>
            </a:r>
            <a:r>
              <a:rPr lang="es-ES" sz="3200" dirty="0">
                <a:solidFill>
                  <a:srgbClr val="C00000"/>
                </a:solidFill>
                <a:latin typeface="Franklin Gothic Heavy" panose="020B0903020102020204" pitchFamily="34" charset="0"/>
                <a:ea typeface="Calibri" panose="020F0502020204030204" pitchFamily="34" charset="0"/>
              </a:rPr>
              <a:t> </a:t>
            </a:r>
            <a:r>
              <a:rPr lang="es-ES" sz="3200" dirty="0" err="1">
                <a:solidFill>
                  <a:srgbClr val="C00000"/>
                </a:solidFill>
                <a:latin typeface="Franklin Gothic Heavy" panose="020B0903020102020204" pitchFamily="34" charset="0"/>
                <a:ea typeface="Calibri" panose="020F0502020204030204" pitchFamily="34" charset="0"/>
              </a:rPr>
              <a:t>Immagini</a:t>
            </a:r>
            <a:r>
              <a:rPr lang="es-ES" sz="3200" dirty="0">
                <a:solidFill>
                  <a:srgbClr val="C00000"/>
                </a:solidFill>
                <a:latin typeface="Franklin Gothic Heavy" panose="020B0903020102020204" pitchFamily="34" charset="0"/>
                <a:ea typeface="Calibri" panose="020F0502020204030204" pitchFamily="34" charset="0"/>
              </a:rPr>
              <a:t> - </a:t>
            </a:r>
            <a:r>
              <a:rPr lang="es-ES" sz="3200" i="1" dirty="0">
                <a:solidFill>
                  <a:srgbClr val="C00000"/>
                </a:solidFill>
                <a:latin typeface="Franklin Gothic Heavy" panose="020B0903020102020204" pitchFamily="34" charset="0"/>
                <a:ea typeface="Calibri" panose="020F0502020204030204" pitchFamily="34" charset="0"/>
              </a:rPr>
              <a:t>SARI</a:t>
            </a:r>
            <a:r>
              <a:rPr lang="es-ES" sz="3200" dirty="0">
                <a:solidFill>
                  <a:srgbClr val="C00000"/>
                </a:solidFill>
                <a:latin typeface="Franklin Gothic Heavy" panose="020B0903020102020204" pitchFamily="34" charset="0"/>
              </a:rPr>
              <a:t/>
            </a:r>
            <a:br>
              <a:rPr lang="es-ES" sz="3200" dirty="0">
                <a:solidFill>
                  <a:srgbClr val="C00000"/>
                </a:solidFill>
                <a:latin typeface="Franklin Gothic Heavy" panose="020B0903020102020204" pitchFamily="34" charset="0"/>
              </a:rPr>
            </a:br>
            <a:endParaRPr lang="es-ES" sz="3200" dirty="0"/>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5295" y="1600200"/>
            <a:ext cx="8883826" cy="4997152"/>
          </a:xfrm>
        </p:spPr>
      </p:pic>
    </p:spTree>
    <p:extLst>
      <p:ext uri="{BB962C8B-B14F-4D97-AF65-F5344CB8AC3E}">
        <p14:creationId xmlns:p14="http://schemas.microsoft.com/office/powerpoint/2010/main" val="1336099982"/>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8404</TotalTime>
  <Words>2746</Words>
  <Application>Microsoft Office PowerPoint</Application>
  <PresentationFormat>Presentación en pantalla (4:3)</PresentationFormat>
  <Paragraphs>129</Paragraphs>
  <Slides>19</Slides>
  <Notes>0</Notes>
  <HiddenSlides>0</HiddenSlides>
  <MMClips>1</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19</vt:i4>
      </vt:variant>
    </vt:vector>
  </HeadingPairs>
  <TitlesOfParts>
    <vt:vector size="29" baseType="lpstr">
      <vt:lpstr>Arial</vt:lpstr>
      <vt:lpstr>Bauhaus 93</vt:lpstr>
      <vt:lpstr>Berlin Sans FB Demi</vt:lpstr>
      <vt:lpstr>Calibri</vt:lpstr>
      <vt:lpstr>Franklin Gothic Heavy</vt:lpstr>
      <vt:lpstr>OCR A Extended</vt:lpstr>
      <vt:lpstr>Showcard Gothic</vt:lpstr>
      <vt:lpstr>Tahoma</vt:lpstr>
      <vt:lpstr>Times New Roman</vt:lpstr>
      <vt:lpstr>Tema de Office</vt:lpstr>
      <vt:lpstr>Inteligencia artificial, reconocimiento biométrico y derechos humanos  Seminario Libertad de Expresión, fundamentos, desarrollo histórico, situación actual y Retos futuros  Zaragoza, 26 y 27 de octubre 2023</vt:lpstr>
      <vt:lpstr>Ministerium  für Staatssicherheit</vt:lpstr>
      <vt:lpstr>Inteligencia artificial invasiva y derechos fundamentales</vt:lpstr>
      <vt:lpstr>Incidencia de la IA en los derechos : De la ética a la normativa</vt:lpstr>
      <vt:lpstr>La clasificación de la LIA de los sistemas de riesgo para los derechos</vt:lpstr>
      <vt:lpstr>Sistemas de datos biométricos e identificativos</vt:lpstr>
      <vt:lpstr>Aplicación de datos biométricos: Reconocimiento de emociones y control de fronteras</vt:lpstr>
      <vt:lpstr>Aplicación de los datos: Sistemas de identificación y localización de personas</vt:lpstr>
      <vt:lpstr>Sistema Automatico di Riconoscimento Immagini - SARI </vt:lpstr>
      <vt:lpstr>El perfilado predictivo</vt:lpstr>
      <vt:lpstr>Reconocimiento de emociones y detección del pensamiento</vt:lpstr>
      <vt:lpstr>Presentación de PowerPoint</vt:lpstr>
      <vt:lpstr>Las técnicas subliminales y el nudge</vt:lpstr>
      <vt:lpstr>La calificación o crédito social</vt:lpstr>
      <vt:lpstr> RedlistsBlacklists Consecuencias de la lista negra: -no se puede viajar en avión, o en buenos trenes, -no se pueden contratar algunos destinos turísticos, o ciertos hoteles, o -no se puede inscribir a los hijos en los mejores colegios, dificultades para arrendar un piso o conseguir un crédito, y –su identidad se publica en mupis y plataformas de crédito social. Sobre todo = aislamiento social.  </vt:lpstr>
      <vt:lpstr>La falsificación de la realidad</vt:lpstr>
      <vt:lpstr>Sugerencias</vt:lpstr>
      <vt:lpstr>Presentación de PowerPoint</vt:lpstr>
      <vt:lpstr>Presentación de PowerPoint</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POTENCIALIDADES DE LOS ROBOTS Y CAPACIDADES DE LAS PERSONAS</dc:title>
  <dc:creator>Usuario</dc:creator>
  <cp:lastModifiedBy>Usuario de Windows</cp:lastModifiedBy>
  <cp:revision>437</cp:revision>
  <cp:lastPrinted>2023-05-23T09:07:09Z</cp:lastPrinted>
  <dcterms:created xsi:type="dcterms:W3CDTF">2018-09-06T11:55:31Z</dcterms:created>
  <dcterms:modified xsi:type="dcterms:W3CDTF">2023-11-14T11:37:38Z</dcterms:modified>
</cp:coreProperties>
</file>