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400" r:id="rId3"/>
    <p:sldId id="399" r:id="rId4"/>
    <p:sldId id="385" r:id="rId5"/>
    <p:sldId id="401" r:id="rId6"/>
    <p:sldId id="397" r:id="rId7"/>
    <p:sldId id="394" r:id="rId8"/>
    <p:sldId id="402" r:id="rId9"/>
    <p:sldId id="403" r:id="rId10"/>
    <p:sldId id="276" r:id="rId11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Windows" initials="UdW" lastIdx="0" clrIdx="0">
    <p:extLst>
      <p:ext uri="{19B8F6BF-5375-455C-9EA6-DF929625EA0E}">
        <p15:presenceInfo xmlns:p15="http://schemas.microsoft.com/office/powerpoint/2012/main" userId="Usuario de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2197" autoAdjust="0"/>
  </p:normalViewPr>
  <p:slideViewPr>
    <p:cSldViewPr>
      <p:cViewPr varScale="1">
        <p:scale>
          <a:sx n="69" d="100"/>
          <a:sy n="69" d="100"/>
        </p:scale>
        <p:origin x="77" y="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A2C-1676-46F1-B079-5E0F55FDE817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7405-6E17-4136-8FC7-EE8BC20740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097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83ED3-CC48-44DD-B747-717C14A820CF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7680C-2780-44FA-AFBE-E07989DC5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0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680C-2780-44FA-AFBE-E07989DC52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05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72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4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4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32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1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54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48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24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33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7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1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30232-E4E7-462D-ABB2-5F9FB994C7AA}" type="datetimeFigureOut">
              <a:rPr lang="es-ES" smtClean="0"/>
              <a:t>22/11/2023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60CCD-32A8-4C11-B37D-8D2AF0DC7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59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lacruz@unizar.e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493428"/>
          </a:xfrm>
        </p:spPr>
        <p:txBody>
          <a:bodyPr>
            <a:normAutofit/>
          </a:bodyPr>
          <a:lstStyle/>
          <a:p>
            <a:r>
              <a:rPr lang="es-ES" sz="3400" dirty="0">
                <a:solidFill>
                  <a:srgbClr val="C00000"/>
                </a:solidFill>
                <a:latin typeface="Showcard Gothic" panose="04020904020102020604" pitchFamily="82" charset="0"/>
              </a:rPr>
              <a:t>Jornada: "Inteligencia artificial: retos, riesgos y oportunidades"</a:t>
            </a:r>
            <a:r>
              <a:rPr lang="es-ES" sz="1000" dirty="0" smtClean="0">
                <a:solidFill>
                  <a:srgbClr val="C00000"/>
                </a:solidFill>
                <a:latin typeface="Showcard Gothic" panose="04020904020102020604" pitchFamily="82" charset="0"/>
              </a:rPr>
              <a:t/>
            </a:r>
            <a:br>
              <a:rPr lang="es-ES" sz="1000" dirty="0" smtClean="0">
                <a:solidFill>
                  <a:srgbClr val="C00000"/>
                </a:solidFill>
                <a:latin typeface="Showcard Gothic" panose="04020904020102020604" pitchFamily="82" charset="0"/>
              </a:rPr>
            </a:br>
            <a:r>
              <a:rPr lang="es-ES" sz="1000" dirty="0" smtClean="0">
                <a:solidFill>
                  <a:srgbClr val="C00000"/>
                </a:solidFill>
                <a:latin typeface="Showcard Gothic" panose="04020904020102020604" pitchFamily="82" charset="0"/>
              </a:rPr>
              <a:t/>
            </a:r>
            <a:br>
              <a:rPr lang="es-ES" sz="1000" dirty="0" smtClean="0">
                <a:solidFill>
                  <a:srgbClr val="C00000"/>
                </a:solidFill>
                <a:latin typeface="Showcard Gothic" panose="04020904020102020604" pitchFamily="82" charset="0"/>
              </a:rPr>
            </a:br>
            <a:r>
              <a:rPr lang="es-ES" sz="1000" dirty="0">
                <a:solidFill>
                  <a:srgbClr val="C00000"/>
                </a:solidFill>
                <a:latin typeface="Showcard Gothic" panose="04020904020102020604" pitchFamily="82" charset="0"/>
              </a:rPr>
              <a:t/>
            </a:r>
            <a:br>
              <a:rPr lang="es-ES" sz="1000" dirty="0">
                <a:solidFill>
                  <a:srgbClr val="C00000"/>
                </a:solidFill>
                <a:latin typeface="Showcard Gothic" panose="04020904020102020604" pitchFamily="82" charset="0"/>
              </a:rPr>
            </a:br>
            <a:r>
              <a:rPr lang="es-ES" sz="2200" dirty="0" smtClean="0">
                <a:solidFill>
                  <a:srgbClr val="C00000"/>
                </a:solidFill>
                <a:latin typeface="OCR A Extended" panose="02010509020102010303" pitchFamily="50" charset="0"/>
              </a:rPr>
              <a:t>Zaragoza, 23 </a:t>
            </a:r>
            <a:r>
              <a:rPr lang="es-ES" sz="2200" smtClean="0">
                <a:solidFill>
                  <a:srgbClr val="C00000"/>
                </a:solidFill>
                <a:latin typeface="OCR A Extended" panose="02010509020102010303" pitchFamily="50" charset="0"/>
              </a:rPr>
              <a:t>de noviembre </a:t>
            </a:r>
            <a:r>
              <a:rPr lang="es-ES" sz="2200" dirty="0" smtClean="0">
                <a:solidFill>
                  <a:srgbClr val="C00000"/>
                </a:solidFill>
                <a:latin typeface="OCR A Extended" panose="02010509020102010303" pitchFamily="50" charset="0"/>
              </a:rPr>
              <a:t>2023</a:t>
            </a:r>
            <a:endParaRPr lang="es-ES" sz="2200" dirty="0">
              <a:solidFill>
                <a:srgbClr val="C00000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987824" y="4509120"/>
            <a:ext cx="5688632" cy="2160240"/>
          </a:xfrm>
        </p:spPr>
        <p:txBody>
          <a:bodyPr>
            <a:normAutofit/>
          </a:bodyPr>
          <a:lstStyle/>
          <a:p>
            <a:endParaRPr lang="es-ES" dirty="0" smtClean="0">
              <a:solidFill>
                <a:srgbClr val="0070C0"/>
              </a:solidFill>
            </a:endParaRPr>
          </a:p>
          <a:p>
            <a:r>
              <a:rPr lang="es-ES" i="1" dirty="0" smtClean="0">
                <a:solidFill>
                  <a:srgbClr val="0070C0"/>
                </a:solidFill>
              </a:rPr>
              <a:t>Miguel </a:t>
            </a:r>
            <a:r>
              <a:rPr lang="es-ES" i="1" dirty="0">
                <a:solidFill>
                  <a:srgbClr val="0070C0"/>
                </a:solidFill>
              </a:rPr>
              <a:t>L. </a:t>
            </a:r>
            <a:r>
              <a:rPr lang="es-ES" i="1" dirty="0" err="1">
                <a:solidFill>
                  <a:srgbClr val="0070C0"/>
                </a:solidFill>
              </a:rPr>
              <a:t>Lacruz</a:t>
            </a:r>
            <a:r>
              <a:rPr lang="es-ES" i="1" dirty="0">
                <a:solidFill>
                  <a:srgbClr val="0070C0"/>
                </a:solidFill>
              </a:rPr>
              <a:t> Mantecón</a:t>
            </a:r>
          </a:p>
          <a:p>
            <a:r>
              <a:rPr lang="es-ES" i="1" dirty="0">
                <a:solidFill>
                  <a:srgbClr val="0070C0"/>
                </a:solidFill>
              </a:rPr>
              <a:t>Universidad de Zaragoza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19" y="3735980"/>
            <a:ext cx="3172353" cy="30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188640"/>
            <a:ext cx="8352928" cy="1080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28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28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28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r">
              <a:lnSpc>
                <a:spcPts val="2800"/>
              </a:lnSpc>
              <a:spcAft>
                <a:spcPts val="600"/>
              </a:spcAft>
            </a:pPr>
            <a:r>
              <a:rPr lang="es-E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Espero que les haya interesado</a:t>
            </a:r>
          </a:p>
          <a:p>
            <a:pPr indent="90170" algn="r">
              <a:lnSpc>
                <a:spcPts val="2800"/>
              </a:lnSpc>
              <a:spcAft>
                <a:spcPts val="600"/>
              </a:spcAft>
            </a:pPr>
            <a:endParaRPr lang="es-E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r">
              <a:lnSpc>
                <a:spcPts val="2800"/>
              </a:lnSpc>
              <a:spcAft>
                <a:spcPts val="600"/>
              </a:spcAft>
            </a:pPr>
            <a:r>
              <a:rPr lang="es-E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¡Gracias por su atención!</a:t>
            </a: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s-ES" sz="11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000" dirty="0" smtClean="0">
              <a:solidFill>
                <a:srgbClr val="0070C0"/>
              </a:solidFill>
            </a:endParaRPr>
          </a:p>
          <a:p>
            <a:pPr algn="ctr"/>
            <a:endParaRPr lang="es-ES" sz="2400" dirty="0" smtClean="0">
              <a:solidFill>
                <a:srgbClr val="0070C0"/>
              </a:solidFill>
            </a:endParaRPr>
          </a:p>
          <a:p>
            <a:pPr algn="ctr"/>
            <a:endParaRPr lang="es-ES" sz="2400" dirty="0">
              <a:solidFill>
                <a:srgbClr val="0070C0"/>
              </a:solidFill>
            </a:endParaRPr>
          </a:p>
          <a:p>
            <a:pPr algn="ctr"/>
            <a:endParaRPr lang="es-ES" sz="2400" dirty="0" smtClean="0">
              <a:solidFill>
                <a:srgbClr val="0070C0"/>
              </a:solidFill>
            </a:endParaRPr>
          </a:p>
          <a:p>
            <a:pPr algn="ctr"/>
            <a:r>
              <a:rPr lang="es-ES" sz="2800" dirty="0" smtClean="0">
                <a:solidFill>
                  <a:srgbClr val="0070C0"/>
                </a:solidFill>
              </a:rPr>
              <a:t>Miguel L. </a:t>
            </a:r>
            <a:r>
              <a:rPr lang="es-ES" sz="2800" dirty="0" err="1" smtClean="0">
                <a:solidFill>
                  <a:srgbClr val="0070C0"/>
                </a:solidFill>
              </a:rPr>
              <a:t>Lacruz</a:t>
            </a:r>
            <a:r>
              <a:rPr lang="es-ES" sz="2800" dirty="0" smtClean="0">
                <a:solidFill>
                  <a:srgbClr val="0070C0"/>
                </a:solidFill>
              </a:rPr>
              <a:t> Mantecón - Universidad de Zaragoza</a:t>
            </a: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r>
              <a:rPr lang="es-E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mlacruz@unizar.es</a:t>
            </a:r>
            <a:endParaRPr lang="es-ES" sz="2800" b="1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>
              <a:lnSpc>
                <a:spcPts val="2800"/>
              </a:lnSpc>
              <a:spcAft>
                <a:spcPts val="600"/>
              </a:spcAft>
            </a:pPr>
            <a:endParaRPr lang="es-ES" sz="2400" b="1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>
              <a:lnSpc>
                <a:spcPts val="2800"/>
              </a:lnSpc>
              <a:spcAft>
                <a:spcPts val="600"/>
              </a:spcAft>
            </a:pPr>
            <a:endParaRPr lang="es-ES" sz="2400" b="1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ts val="2800"/>
              </a:lnSpc>
              <a:spcAft>
                <a:spcPts val="600"/>
              </a:spcAft>
            </a:pPr>
            <a:endParaRPr lang="es-ES" sz="2800" b="1" dirty="0" smtClean="0">
              <a:solidFill>
                <a:srgbClr val="00B0F0"/>
              </a:solidFill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just">
              <a:lnSpc>
                <a:spcPts val="2800"/>
              </a:lnSpc>
              <a:spcAft>
                <a:spcPts val="600"/>
              </a:spcAft>
            </a:pPr>
            <a:endParaRPr lang="es-ES" sz="2800" b="1" dirty="0" smtClean="0">
              <a:solidFill>
                <a:srgbClr val="00B0F0"/>
              </a:solidFill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 smtClean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 smtClean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 smtClean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ctr">
              <a:lnSpc>
                <a:spcPts val="2800"/>
              </a:lnSpc>
              <a:spcAft>
                <a:spcPts val="600"/>
              </a:spcAft>
            </a:pPr>
            <a:endParaRPr lang="en-US" sz="2400" b="1" dirty="0" smtClean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90170" algn="just">
              <a:lnSpc>
                <a:spcPts val="2800"/>
              </a:lnSpc>
              <a:spcAft>
                <a:spcPts val="600"/>
              </a:spcAft>
            </a:pPr>
            <a:endParaRPr lang="en-US" sz="2400" b="1" dirty="0" smtClean="0">
              <a:latin typeface="Berlin Sans FB Demi" panose="020E0802020502020306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0480"/>
            <a:ext cx="2952328" cy="28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6" y="476672"/>
            <a:ext cx="4968552" cy="60486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i="1" dirty="0"/>
              <a:t>“La revolución digital sólo sucederá una vez, y esa vez es ahora. Hemos pasado una página en la historia humana y un nuevo capítulo ha comenzado. Las futuras generaciones no sabrán lo que era una realidad analógica, </a:t>
            </a:r>
            <a:r>
              <a:rPr lang="es-ES" sz="3200" i="1" dirty="0" err="1"/>
              <a:t>predigital</a:t>
            </a:r>
            <a:r>
              <a:rPr lang="es-ES" sz="3200" i="1" dirty="0"/>
              <a:t> y off-line. Somos la última generación en experimentarla”.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92696"/>
            <a:ext cx="3805356" cy="21479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66066" y="3159554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Luciano </a:t>
            </a:r>
            <a:r>
              <a:rPr lang="es-ES" sz="2400" b="1" dirty="0" err="1"/>
              <a:t>Floridi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5494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888265" cy="792088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Inteligencia artificial: retos, riesgos y oportunidades</a:t>
            </a:r>
            <a:endParaRPr lang="es-E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93277" y="980728"/>
            <a:ext cx="4254942" cy="552926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1520" y="908720"/>
            <a:ext cx="4226146" cy="30243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3789040"/>
            <a:ext cx="477194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s-ES" sz="26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Incidencia de la IA en </a:t>
            </a:r>
            <a:r>
              <a:rPr lang="es-ES" sz="26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 Derecho</a:t>
            </a:r>
            <a:endParaRPr lang="es-ES" sz="2600" b="1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521696" cy="6070984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sz="3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Dos </a:t>
            </a:r>
            <a:r>
              <a:rPr lang="es-ES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ámbitos. </a:t>
            </a:r>
          </a:p>
          <a:p>
            <a:pPr marL="0" indent="0">
              <a:buNone/>
            </a:pPr>
            <a:r>
              <a:rPr lang="es-E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Primero</a:t>
            </a:r>
            <a:r>
              <a:rPr lang="es-ES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, el de la </a:t>
            </a:r>
            <a:r>
              <a:rPr lang="es-E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subjetividad de los sistemas inteligentes</a:t>
            </a:r>
            <a:r>
              <a:rPr lang="es-ES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, especialmente si se trata de robots androides. Esta subjetividad, pese a lo que se dijo desde la archiconocida Resolución UE de 16 de febrero de 2017, y su tan repetida personalidad electrónica para robots, no creo que venga por la concesión de una personalidad a estos entes, como reconocimiento a su inteligencia y humanidad. Son </a:t>
            </a:r>
            <a:r>
              <a:rPr lang="es-ES" sz="3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máquinas. </a:t>
            </a:r>
          </a:p>
          <a:p>
            <a:pPr marL="0" indent="0">
              <a:buNone/>
            </a:pPr>
            <a:r>
              <a:rPr lang="es-ES" sz="3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S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inteligencia, que sin duda poseen, crea en los humanos que interactúan con los robots un espejismo de humanidad que les impide tratarlos como máquinas. </a:t>
            </a:r>
            <a:endParaRPr lang="es-ES" sz="3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3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El </a:t>
            </a:r>
            <a:r>
              <a:rPr lang="es-ES" sz="3400" dirty="0">
                <a:latin typeface="Times New Roman" panose="02020603050405020304" pitchFamily="18" charset="0"/>
                <a:ea typeface="Calibri" panose="020F0502020204030204" pitchFamily="34" charset="0"/>
              </a:rPr>
              <a:t>reconocimiento de una cierta subjetividad de los robots vendrá impuesta por nuestra propia ética, no por la inexistente humanidad de las máquinas</a:t>
            </a:r>
            <a:r>
              <a:rPr lang="es-ES" sz="3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dirty="0" smtClean="0">
              <a:latin typeface="Times New Roman" panose="02020603050405020304" pitchFamily="18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32040" y="868636"/>
            <a:ext cx="4211960" cy="5872732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ES" sz="2200" b="1" dirty="0" smtClean="0"/>
              <a:t>Segundo</a:t>
            </a:r>
            <a:r>
              <a:rPr lang="es-ES" sz="2200" dirty="0" smtClean="0"/>
              <a:t>: </a:t>
            </a:r>
            <a:r>
              <a:rPr lang="es-ES" sz="2200" dirty="0"/>
              <a:t>el de los </a:t>
            </a:r>
            <a:r>
              <a:rPr lang="es-ES" sz="2200" b="1" dirty="0">
                <a:solidFill>
                  <a:srgbClr val="FF0000"/>
                </a:solidFill>
              </a:rPr>
              <a:t>derechos de la </a:t>
            </a:r>
            <a:r>
              <a:rPr lang="es-ES" sz="2200" b="1" dirty="0" smtClean="0">
                <a:solidFill>
                  <a:srgbClr val="FF0000"/>
                </a:solidFill>
              </a:rPr>
              <a:t>personalidad o fundamentales</a:t>
            </a:r>
            <a:r>
              <a:rPr lang="es-ES" sz="2200" dirty="0" smtClean="0"/>
              <a:t>. La </a:t>
            </a:r>
            <a:r>
              <a:rPr lang="es-ES" sz="2200" dirty="0"/>
              <a:t>cuestión de los daños producidos por la IA se ha abordado al modo clásico, como </a:t>
            </a:r>
            <a:r>
              <a:rPr lang="es-ES" sz="2200" dirty="0" smtClean="0"/>
              <a:t>la determinación </a:t>
            </a:r>
            <a:r>
              <a:rPr lang="es-ES" sz="2200" dirty="0"/>
              <a:t>e imputación de la obligación de indemnizar que se hace derivar de una utilización negligente del sistema inteligente, siguiendo una línea de culpa subjetiva, o </a:t>
            </a:r>
            <a:r>
              <a:rPr lang="es-ES" sz="2200" dirty="0" smtClean="0"/>
              <a:t>de responsabilidad </a:t>
            </a:r>
            <a:r>
              <a:rPr lang="es-ES" sz="2200" dirty="0"/>
              <a:t>objetiva o </a:t>
            </a:r>
            <a:r>
              <a:rPr lang="es-ES" sz="2200" dirty="0" err="1"/>
              <a:t>cuasiobjetiva</a:t>
            </a:r>
            <a:r>
              <a:rPr lang="es-ES" sz="2200" dirty="0"/>
              <a:t>. Estas soluciones clásicas son adaptables a la reparación de daños producidos por el mal funcionamiento de sistemas inteligentes</a:t>
            </a:r>
            <a:r>
              <a:rPr lang="es-ES" sz="2200" dirty="0" smtClean="0"/>
              <a:t>, PERO</a:t>
            </a:r>
            <a:endParaRPr lang="es-ES" sz="2200" dirty="0"/>
          </a:p>
        </p:txBody>
      </p:sp>
      <p:sp>
        <p:nvSpPr>
          <p:cNvPr id="5" name="Flecha derecha 4"/>
          <p:cNvSpPr/>
          <p:nvPr/>
        </p:nvSpPr>
        <p:spPr>
          <a:xfrm>
            <a:off x="395536" y="5085184"/>
            <a:ext cx="64807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2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5148064" cy="864096"/>
          </a:xfrm>
        </p:spPr>
        <p:txBody>
          <a:bodyPr>
            <a:normAutofit/>
          </a:bodyPr>
          <a:lstStyle/>
          <a:p>
            <a:pPr algn="l"/>
            <a:r>
              <a:rPr lang="es-ES" sz="3600" dirty="0" smtClean="0"/>
              <a:t>Daños causados por la IA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3347864" cy="56886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300" dirty="0" smtClean="0"/>
              <a:t>Los daños más importantes que puede causar la IA no se producirán porque funcione mal, sino al contrario, porque funciona demasiado bien. </a:t>
            </a:r>
          </a:p>
          <a:p>
            <a:pPr marL="0" indent="0">
              <a:buNone/>
            </a:pPr>
            <a:r>
              <a:rPr lang="es-ES" sz="2300" dirty="0" smtClean="0"/>
              <a:t>Son daños que son causados no por el mal funcionamiento del sistema, sino los que se derivan de un correcto funcionamiento, pero que no fueron tenidos en cuenta. </a:t>
            </a:r>
            <a:endParaRPr lang="es-ES" sz="23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563888" y="836712"/>
            <a:ext cx="5400600" cy="6021288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buNone/>
            </a:pPr>
            <a:r>
              <a:rPr lang="es-ES" sz="7600" b="1" dirty="0">
                <a:solidFill>
                  <a:srgbClr val="FF0000"/>
                </a:solidFill>
              </a:rPr>
              <a:t>Sistemas prohibidos (riesgo inaceptable) </a:t>
            </a:r>
          </a:p>
          <a:p>
            <a:pPr marL="0" lvl="0" indent="0">
              <a:buNone/>
            </a:pPr>
            <a:r>
              <a:rPr lang="es-ES" sz="7600" b="1" dirty="0">
                <a:solidFill>
                  <a:srgbClr val="FF0000"/>
                </a:solidFill>
              </a:rPr>
              <a:t>Art. </a:t>
            </a:r>
            <a:r>
              <a:rPr lang="es-ES" sz="7600" b="1" dirty="0" smtClean="0">
                <a:solidFill>
                  <a:srgbClr val="FF0000"/>
                </a:solidFill>
              </a:rPr>
              <a:t>5 LIA</a:t>
            </a:r>
            <a:r>
              <a:rPr lang="es-ES" sz="7600" dirty="0" smtClean="0">
                <a:solidFill>
                  <a:srgbClr val="FF0000"/>
                </a:solidFill>
              </a:rPr>
              <a:t>: </a:t>
            </a:r>
            <a:r>
              <a:rPr lang="es-ES" sz="7600" dirty="0">
                <a:solidFill>
                  <a:prstClr val="black"/>
                </a:solidFill>
              </a:rPr>
              <a:t>quedan </a:t>
            </a:r>
            <a:r>
              <a:rPr lang="es-ES" sz="7600" b="1" dirty="0">
                <a:solidFill>
                  <a:prstClr val="black"/>
                </a:solidFill>
              </a:rPr>
              <a:t>prohibidas</a:t>
            </a:r>
            <a:r>
              <a:rPr lang="es-ES" sz="7600" dirty="0">
                <a:solidFill>
                  <a:prstClr val="black"/>
                </a:solidFill>
              </a:rPr>
              <a:t> las siguientes </a:t>
            </a:r>
            <a:r>
              <a:rPr lang="es-ES" sz="7600" dirty="0" smtClean="0">
                <a:solidFill>
                  <a:prstClr val="black"/>
                </a:solidFill>
              </a:rPr>
              <a:t>prácticas:</a:t>
            </a:r>
            <a:endParaRPr lang="es-ES" sz="7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s-ES" sz="7600" dirty="0" smtClean="0">
                <a:solidFill>
                  <a:prstClr val="black"/>
                </a:solidFill>
              </a:rPr>
              <a:t>-</a:t>
            </a:r>
            <a:r>
              <a:rPr lang="es-ES" sz="7600" b="1" dirty="0" smtClean="0">
                <a:solidFill>
                  <a:prstClr val="black"/>
                </a:solidFill>
              </a:rPr>
              <a:t>Técnicas </a:t>
            </a:r>
            <a:r>
              <a:rPr lang="es-ES" sz="7600" b="1" dirty="0">
                <a:solidFill>
                  <a:prstClr val="black"/>
                </a:solidFill>
              </a:rPr>
              <a:t>de persuasión y alteración subliminal de comportamientos </a:t>
            </a:r>
            <a:r>
              <a:rPr lang="es-ES" sz="7600" dirty="0">
                <a:solidFill>
                  <a:prstClr val="black"/>
                </a:solidFill>
              </a:rPr>
              <a:t>(como los </a:t>
            </a:r>
            <a:r>
              <a:rPr lang="es-ES" sz="7600" dirty="0" err="1">
                <a:solidFill>
                  <a:prstClr val="black"/>
                </a:solidFill>
              </a:rPr>
              <a:t>nudges</a:t>
            </a:r>
            <a:r>
              <a:rPr lang="es-ES" sz="7600" dirty="0">
                <a:solidFill>
                  <a:prstClr val="black"/>
                </a:solidFill>
              </a:rPr>
              <a:t>), </a:t>
            </a:r>
            <a:r>
              <a:rPr lang="es-ES" sz="7600" b="1" dirty="0">
                <a:solidFill>
                  <a:prstClr val="black"/>
                </a:solidFill>
              </a:rPr>
              <a:t>las técnicas de perfilado de sujetos y su calificación social </a:t>
            </a:r>
            <a:r>
              <a:rPr lang="es-ES" sz="7600" dirty="0">
                <a:solidFill>
                  <a:prstClr val="black"/>
                </a:solidFill>
              </a:rPr>
              <a:t>(como el sistema de crédito social chino, o los sistemas de control de fronteras </a:t>
            </a:r>
            <a:r>
              <a:rPr lang="es-ES" sz="7600" dirty="0" err="1">
                <a:solidFill>
                  <a:prstClr val="black"/>
                </a:solidFill>
              </a:rPr>
              <a:t>iBorder</a:t>
            </a:r>
            <a:r>
              <a:rPr lang="es-ES" sz="7600" dirty="0">
                <a:solidFill>
                  <a:prstClr val="black"/>
                </a:solidFill>
              </a:rPr>
              <a:t> </a:t>
            </a:r>
            <a:r>
              <a:rPr lang="es-ES" sz="7600" dirty="0" err="1">
                <a:solidFill>
                  <a:prstClr val="black"/>
                </a:solidFill>
              </a:rPr>
              <a:t>ctrl</a:t>
            </a:r>
            <a:r>
              <a:rPr lang="es-ES" sz="7600" dirty="0">
                <a:solidFill>
                  <a:prstClr val="black"/>
                </a:solidFill>
              </a:rPr>
              <a:t> o AVATAR). También los </a:t>
            </a:r>
            <a:r>
              <a:rPr lang="es-ES" sz="7600" b="1" dirty="0">
                <a:solidFill>
                  <a:prstClr val="black"/>
                </a:solidFill>
              </a:rPr>
              <a:t>sistemas de identificación biométrica remota «en tiempo real» en espacios de acceso público, </a:t>
            </a:r>
            <a:r>
              <a:rPr lang="es-ES" sz="7600" dirty="0">
                <a:solidFill>
                  <a:prstClr val="black"/>
                </a:solidFill>
              </a:rPr>
              <a:t>como los sistemas policiales SARI (italiano) o el sistema inglés AFR (</a:t>
            </a:r>
            <a:r>
              <a:rPr lang="es-ES" sz="7600" dirty="0" err="1">
                <a:solidFill>
                  <a:prstClr val="black"/>
                </a:solidFill>
              </a:rPr>
              <a:t>Automated</a:t>
            </a:r>
            <a:r>
              <a:rPr lang="es-ES" sz="7600" dirty="0">
                <a:solidFill>
                  <a:prstClr val="black"/>
                </a:solidFill>
              </a:rPr>
              <a:t> Facial </a:t>
            </a:r>
            <a:r>
              <a:rPr lang="es-ES" sz="7600" dirty="0" err="1">
                <a:solidFill>
                  <a:prstClr val="black"/>
                </a:solidFill>
              </a:rPr>
              <a:t>Recognition</a:t>
            </a:r>
            <a:r>
              <a:rPr lang="es-ES" sz="7600" dirty="0" smtClean="0">
                <a:solidFill>
                  <a:prstClr val="black"/>
                </a:solidFill>
              </a:rPr>
              <a:t>).</a:t>
            </a:r>
          </a:p>
          <a:p>
            <a:pPr marL="0" lvl="0" indent="0">
              <a:buNone/>
            </a:pPr>
            <a:endParaRPr lang="es-ES" sz="7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s-ES" sz="7600" b="1" dirty="0">
                <a:solidFill>
                  <a:srgbClr val="C0504D">
                    <a:lumMod val="75000"/>
                  </a:srgbClr>
                </a:solidFill>
              </a:rPr>
              <a:t>Sistemas de alto riesgo</a:t>
            </a:r>
            <a:r>
              <a:rPr lang="es-ES" sz="7600" dirty="0">
                <a:solidFill>
                  <a:prstClr val="black"/>
                </a:solidFill>
              </a:rPr>
              <a:t>: </a:t>
            </a:r>
          </a:p>
          <a:p>
            <a:pPr marL="0" lvl="0" indent="0">
              <a:buNone/>
            </a:pPr>
            <a:r>
              <a:rPr lang="es-ES" sz="7600" dirty="0">
                <a:solidFill>
                  <a:prstClr val="black"/>
                </a:solidFill>
              </a:rPr>
              <a:t>Sistemas de IA aplicada a tareas como: </a:t>
            </a:r>
            <a:r>
              <a:rPr lang="es-ES" sz="7600" b="1" dirty="0">
                <a:solidFill>
                  <a:prstClr val="black"/>
                </a:solidFill>
              </a:rPr>
              <a:t>salud</a:t>
            </a:r>
            <a:r>
              <a:rPr lang="es-ES" sz="7600" dirty="0">
                <a:solidFill>
                  <a:prstClr val="black"/>
                </a:solidFill>
              </a:rPr>
              <a:t>, funcionamiento del </a:t>
            </a:r>
            <a:r>
              <a:rPr lang="es-ES" sz="7600" b="1" dirty="0">
                <a:solidFill>
                  <a:prstClr val="black"/>
                </a:solidFill>
              </a:rPr>
              <a:t>tráfico</a:t>
            </a:r>
            <a:r>
              <a:rPr lang="es-ES" sz="7600" dirty="0">
                <a:solidFill>
                  <a:prstClr val="black"/>
                </a:solidFill>
              </a:rPr>
              <a:t>, suministro de </a:t>
            </a:r>
            <a:r>
              <a:rPr lang="es-ES" sz="7600" b="1" dirty="0">
                <a:solidFill>
                  <a:prstClr val="black"/>
                </a:solidFill>
              </a:rPr>
              <a:t>agua, gas, calefacción y electricidad</a:t>
            </a:r>
            <a:r>
              <a:rPr lang="es-ES" sz="7600" dirty="0">
                <a:solidFill>
                  <a:prstClr val="black"/>
                </a:solidFill>
              </a:rPr>
              <a:t>, sistemas de selección para el acceso a </a:t>
            </a:r>
            <a:r>
              <a:rPr lang="es-ES" sz="7600" b="1" dirty="0">
                <a:solidFill>
                  <a:prstClr val="black"/>
                </a:solidFill>
              </a:rPr>
              <a:t>instituciones educativas </a:t>
            </a:r>
            <a:r>
              <a:rPr lang="es-ES" sz="7600" dirty="0">
                <a:solidFill>
                  <a:prstClr val="black"/>
                </a:solidFill>
              </a:rPr>
              <a:t>y acceso al </a:t>
            </a:r>
            <a:r>
              <a:rPr lang="es-ES" sz="7600" b="1" dirty="0">
                <a:solidFill>
                  <a:prstClr val="black"/>
                </a:solidFill>
              </a:rPr>
              <a:t>empleo</a:t>
            </a:r>
            <a:r>
              <a:rPr lang="es-ES" sz="7600" dirty="0">
                <a:solidFill>
                  <a:prstClr val="black"/>
                </a:solidFill>
              </a:rPr>
              <a:t>. Se incluyen los sistemas de </a:t>
            </a:r>
            <a:r>
              <a:rPr lang="es-ES" sz="7600" b="1" dirty="0">
                <a:solidFill>
                  <a:prstClr val="black"/>
                </a:solidFill>
              </a:rPr>
              <a:t>calificación crediticia </a:t>
            </a:r>
            <a:r>
              <a:rPr lang="es-ES" sz="7600" dirty="0">
                <a:solidFill>
                  <a:prstClr val="black"/>
                </a:solidFill>
              </a:rPr>
              <a:t>o solvencia, los sistemas empleados por las autoridades públicas para la </a:t>
            </a:r>
            <a:r>
              <a:rPr lang="es-ES" sz="7600" b="1" dirty="0">
                <a:solidFill>
                  <a:prstClr val="black"/>
                </a:solidFill>
              </a:rPr>
              <a:t>aplicación de la ley</a:t>
            </a:r>
            <a:r>
              <a:rPr lang="es-ES" sz="7600" dirty="0">
                <a:solidFill>
                  <a:prstClr val="black"/>
                </a:solidFill>
              </a:rPr>
              <a:t>, o la </a:t>
            </a:r>
            <a:r>
              <a:rPr lang="es-ES" sz="7600" b="1" dirty="0">
                <a:solidFill>
                  <a:prstClr val="black"/>
                </a:solidFill>
              </a:rPr>
              <a:t>administración de justicia </a:t>
            </a:r>
            <a:r>
              <a:rPr lang="es-ES" sz="7600" dirty="0">
                <a:solidFill>
                  <a:prstClr val="black"/>
                </a:solidFill>
              </a:rPr>
              <a:t>y la gestión de </a:t>
            </a:r>
            <a:r>
              <a:rPr lang="es-ES" sz="7200" dirty="0">
                <a:solidFill>
                  <a:prstClr val="black"/>
                </a:solidFill>
              </a:rPr>
              <a:t>la </a:t>
            </a:r>
            <a:r>
              <a:rPr lang="es-ES" sz="7200" b="1" dirty="0">
                <a:solidFill>
                  <a:prstClr val="black"/>
                </a:solidFill>
              </a:rPr>
              <a:t>migración</a:t>
            </a:r>
            <a:r>
              <a:rPr lang="es-ES" sz="7200" dirty="0">
                <a:solidFill>
                  <a:prstClr val="black"/>
                </a:solidFill>
              </a:rPr>
              <a:t>, el asilo y el control fronterizo. </a:t>
            </a:r>
          </a:p>
          <a:p>
            <a:pPr marL="0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8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Autofit/>
          </a:bodyPr>
          <a:lstStyle/>
          <a:p>
            <a:pPr algn="just"/>
            <a:r>
              <a:rPr lang="es-ES" sz="2400" b="1" dirty="0" err="1" smtClean="0">
                <a:solidFill>
                  <a:srgbClr val="FF0000"/>
                </a:solidFill>
              </a:rPr>
              <a:t>Redlists</a:t>
            </a:r>
            <a:r>
              <a:rPr lang="es-ES" sz="2400" b="1" dirty="0" err="1" smtClean="0"/>
              <a:t>Blacklists</a:t>
            </a: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 smtClean="0"/>
              <a:t>Consecuencias </a:t>
            </a:r>
            <a:r>
              <a:rPr lang="es-ES" sz="1800" dirty="0"/>
              <a:t>de </a:t>
            </a:r>
            <a:r>
              <a:rPr lang="es-ES" sz="1800" dirty="0" smtClean="0"/>
              <a:t>la lista </a:t>
            </a:r>
            <a:r>
              <a:rPr lang="es-ES" sz="1800" dirty="0"/>
              <a:t>negra: -</a:t>
            </a:r>
            <a:r>
              <a:rPr lang="es-ES" sz="1800" b="1" dirty="0"/>
              <a:t>no se puede viajar en avión</a:t>
            </a:r>
            <a:r>
              <a:rPr lang="es-ES" sz="1800" dirty="0"/>
              <a:t>, o en </a:t>
            </a:r>
            <a:r>
              <a:rPr lang="es-ES" sz="1800" dirty="0" smtClean="0"/>
              <a:t>buenos </a:t>
            </a:r>
            <a:r>
              <a:rPr lang="es-ES" sz="1800" dirty="0"/>
              <a:t>trenes, -</a:t>
            </a:r>
            <a:r>
              <a:rPr lang="es-ES" sz="1800" b="1" dirty="0"/>
              <a:t>no se pueden contratar algunos destinos turísticos</a:t>
            </a:r>
            <a:r>
              <a:rPr lang="es-ES" sz="1800" dirty="0"/>
              <a:t>, o </a:t>
            </a:r>
            <a:r>
              <a:rPr lang="es-ES" sz="1800" dirty="0" smtClean="0"/>
              <a:t>ciertos </a:t>
            </a:r>
            <a:r>
              <a:rPr lang="es-ES" sz="1800" dirty="0"/>
              <a:t>hoteles, o -</a:t>
            </a:r>
            <a:r>
              <a:rPr lang="es-ES" sz="1800" b="1" dirty="0"/>
              <a:t>no se puede inscribir a los hijos en los mejores </a:t>
            </a:r>
            <a:r>
              <a:rPr lang="es-ES" sz="1800" b="1" dirty="0" smtClean="0"/>
              <a:t>colegios</a:t>
            </a:r>
            <a:r>
              <a:rPr lang="es-ES" sz="1800" dirty="0" smtClean="0"/>
              <a:t>, dificultades para </a:t>
            </a:r>
            <a:r>
              <a:rPr lang="es-ES" sz="1800" b="1" dirty="0" smtClean="0"/>
              <a:t>arrendar un piso </a:t>
            </a:r>
            <a:r>
              <a:rPr lang="es-ES" sz="1800" dirty="0" smtClean="0"/>
              <a:t>o conseguir un </a:t>
            </a:r>
            <a:r>
              <a:rPr lang="es-ES" sz="1800" b="1" dirty="0" smtClean="0"/>
              <a:t>crédito</a:t>
            </a:r>
            <a:r>
              <a:rPr lang="es-ES" sz="1800" dirty="0" smtClean="0"/>
              <a:t>, </a:t>
            </a:r>
            <a:r>
              <a:rPr lang="es-ES" sz="1800" dirty="0"/>
              <a:t>y –</a:t>
            </a:r>
            <a:r>
              <a:rPr lang="es-ES" sz="1800" b="1" dirty="0"/>
              <a:t>su identidad se publica en </a:t>
            </a:r>
            <a:r>
              <a:rPr lang="es-ES" sz="1800" b="1" dirty="0" err="1" smtClean="0"/>
              <a:t>mupis</a:t>
            </a:r>
            <a:r>
              <a:rPr lang="es-ES" sz="1800" b="1" dirty="0" smtClean="0"/>
              <a:t> y plataformas </a:t>
            </a:r>
            <a:r>
              <a:rPr lang="es-ES" sz="1800" b="1" dirty="0"/>
              <a:t>de crédito </a:t>
            </a:r>
            <a:r>
              <a:rPr lang="es-ES" sz="1800" b="1" dirty="0" smtClean="0"/>
              <a:t>social</a:t>
            </a:r>
            <a:r>
              <a:rPr lang="es-ES" sz="1800" dirty="0"/>
              <a:t>.</a:t>
            </a:r>
            <a:r>
              <a:rPr lang="es-ES" sz="1800" dirty="0" smtClean="0"/>
              <a:t> Sobre </a:t>
            </a:r>
            <a:r>
              <a:rPr lang="es-ES" sz="1800" dirty="0"/>
              <a:t>todo = </a:t>
            </a:r>
            <a:r>
              <a:rPr lang="es-ES" sz="1800" b="1" dirty="0"/>
              <a:t>aislamiento social</a:t>
            </a:r>
            <a:r>
              <a:rPr lang="es-ES" sz="1800" dirty="0"/>
              <a:t>.</a:t>
            </a:r>
            <a:br>
              <a:rPr lang="es-ES" sz="1800" dirty="0"/>
            </a:br>
            <a:endParaRPr lang="es-ES" sz="18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" y="2780928"/>
            <a:ext cx="1438668" cy="4075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 smtClean="0"/>
              <a:t>TURLEY: el gobierno chino </a:t>
            </a:r>
            <a:r>
              <a:rPr lang="es-ES" sz="1800" b="1" dirty="0"/>
              <a:t>está </a:t>
            </a:r>
            <a:r>
              <a:rPr lang="es-ES" sz="1800" b="1" dirty="0" smtClean="0"/>
              <a:t>intentado </a:t>
            </a:r>
            <a:r>
              <a:rPr lang="es-ES" sz="1800" b="1" dirty="0" err="1" smtClean="0"/>
              <a:t>abiertamen</a:t>
            </a:r>
            <a:r>
              <a:rPr lang="es-ES" sz="1800" b="1" dirty="0" smtClean="0"/>
              <a:t>-te </a:t>
            </a:r>
            <a:r>
              <a:rPr lang="es-ES" sz="1800" b="1" dirty="0"/>
              <a:t>crear una </a:t>
            </a:r>
            <a:r>
              <a:rPr lang="es-ES" sz="1800" b="1" dirty="0" smtClean="0">
                <a:solidFill>
                  <a:srgbClr val="FF0000"/>
                </a:solidFill>
              </a:rPr>
              <a:t>sociedad pe-cera</a:t>
            </a:r>
            <a:r>
              <a:rPr lang="es-ES" sz="1800" b="1" dirty="0"/>
              <a:t>, en la que ni </a:t>
            </a:r>
            <a:r>
              <a:rPr lang="es-ES" sz="1800" b="1" dirty="0" smtClean="0"/>
              <a:t>si-quiera </a:t>
            </a:r>
            <a:r>
              <a:rPr lang="es-ES" sz="1800" b="1" dirty="0"/>
              <a:t>sea necesario el control </a:t>
            </a:r>
            <a:r>
              <a:rPr lang="es-ES" sz="1800" b="1" dirty="0" smtClean="0"/>
              <a:t>policial</a:t>
            </a:r>
            <a:r>
              <a:rPr lang="es-ES" sz="1800" b="1" dirty="0"/>
              <a:t>. </a:t>
            </a:r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8669" y="2132856"/>
            <a:ext cx="7755045" cy="472396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1700808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b="1" dirty="0" smtClean="0"/>
              <a:t>CBS News. </a:t>
            </a:r>
            <a:r>
              <a:rPr lang="es-ES" sz="1700" dirty="0" smtClean="0"/>
              <a:t>https</a:t>
            </a:r>
            <a:r>
              <a:rPr lang="es-ES" sz="1700" dirty="0"/>
              <a:t>://www.cbsnews.com/video/chinas-social-credit-system-keeps-a-critical-eye-on-everyday-behavior/</a:t>
            </a:r>
          </a:p>
        </p:txBody>
      </p:sp>
    </p:spTree>
    <p:extLst>
      <p:ext uri="{BB962C8B-B14F-4D97-AF65-F5344CB8AC3E}">
        <p14:creationId xmlns:p14="http://schemas.microsoft.com/office/powerpoint/2010/main" val="336780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1412776"/>
          </a:xfrm>
        </p:spPr>
        <p:txBody>
          <a:bodyPr>
            <a:normAutofit fontScale="90000"/>
          </a:bodyPr>
          <a:lstStyle/>
          <a:p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Sistemas generalistas</a:t>
            </a:r>
            <a:r>
              <a:rPr lang="es-E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o «modelos 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fundacionales»</a:t>
            </a:r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80528" y="1412776"/>
            <a:ext cx="4583377" cy="2578149"/>
          </a:xfrm>
          <a:prstGeom prst="rect">
            <a:avLst/>
          </a:prstGeom>
        </p:spPr>
      </p:pic>
      <p:pic>
        <p:nvPicPr>
          <p:cNvPr id="3" name="this is not Morga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3527811"/>
            <a:ext cx="5528085" cy="3109548"/>
          </a:xfrm>
        </p:spPr>
      </p:pic>
      <p:sp>
        <p:nvSpPr>
          <p:cNvPr id="7" name="Rectángulo 6"/>
          <p:cNvSpPr/>
          <p:nvPr/>
        </p:nvSpPr>
        <p:spPr>
          <a:xfrm>
            <a:off x="0" y="4077072"/>
            <a:ext cx="3498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1" dirty="0" err="1"/>
              <a:t>Deepfakes</a:t>
            </a:r>
            <a:r>
              <a:rPr lang="en-US" sz="1500" b="1" i="1" dirty="0"/>
              <a:t> Are Running Rampant as Tools to Detect Them Lag </a:t>
            </a:r>
            <a:r>
              <a:rPr lang="en-US" sz="1500" b="1" i="1" dirty="0" smtClean="0"/>
              <a:t>Behind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www.bloomberg.com/news/articles/2023-04-20/deepfake-detection-is-one-corner-of-ai-tech-that-isn-t-booming#xj4y7vzkg</a:t>
            </a:r>
            <a:endParaRPr lang="es-ES" sz="1400" dirty="0"/>
          </a:p>
        </p:txBody>
      </p:sp>
      <p:sp>
        <p:nvSpPr>
          <p:cNvPr id="8" name="Rectángulo 7"/>
          <p:cNvSpPr/>
          <p:nvPr/>
        </p:nvSpPr>
        <p:spPr>
          <a:xfrm>
            <a:off x="0" y="5517232"/>
            <a:ext cx="3563888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500" b="1" i="1" dirty="0"/>
              <a:t>This is not Morgan Freeman - A </a:t>
            </a:r>
            <a:r>
              <a:rPr lang="en-US" sz="1500" b="1" i="1" dirty="0" err="1"/>
              <a:t>Deepfake</a:t>
            </a:r>
            <a:r>
              <a:rPr lang="en-US" sz="1500" b="1" i="1" dirty="0"/>
              <a:t> </a:t>
            </a:r>
            <a:r>
              <a:rPr lang="en-US" sz="1500" b="1" i="1" dirty="0" smtClean="0"/>
              <a:t>Singularity. </a:t>
            </a:r>
            <a:r>
              <a:rPr lang="en-US" sz="1500" b="1" dirty="0" smtClean="0"/>
              <a:t>Diep Nep</a:t>
            </a:r>
            <a:endParaRPr lang="en-US" sz="1500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“I´m not Morgan Freeman, and what you see is not real…”.</a:t>
            </a:r>
          </a:p>
          <a:p>
            <a:r>
              <a:rPr lang="es-ES" sz="1400" dirty="0"/>
              <a:t>https://youtu.be/oxXpB9pSETo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-26832"/>
            <a:ext cx="5312061" cy="35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450" y="0"/>
            <a:ext cx="9005046" cy="1268760"/>
          </a:xfrm>
        </p:spPr>
        <p:txBody>
          <a:bodyPr>
            <a:normAutofit fontScale="90000"/>
          </a:bodyPr>
          <a:lstStyle/>
          <a:p>
            <a:r>
              <a:rPr lang="es-ES" sz="2800" dirty="0" smtClean="0"/>
              <a:t>Efectos de la IA derivados de su </a:t>
            </a:r>
            <a:r>
              <a:rPr lang="es-ES" sz="2800" dirty="0"/>
              <a:t>buen funcionamiento: </a:t>
            </a:r>
            <a:r>
              <a:rPr lang="es-ES" sz="2800" b="1" dirty="0">
                <a:solidFill>
                  <a:schemeClr val="tx2"/>
                </a:solidFill>
              </a:rPr>
              <a:t>sistemas de IA generalistas, o «modelos fundacionales»</a:t>
            </a:r>
            <a:r>
              <a:rPr lang="es-ES" sz="2800" dirty="0"/>
              <a:t>, </a:t>
            </a:r>
            <a:r>
              <a:rPr lang="es-ES" sz="2800" dirty="0" smtClean="0"/>
              <a:t>(</a:t>
            </a:r>
            <a:r>
              <a:rPr lang="es-ES" sz="2800" dirty="0" err="1" smtClean="0"/>
              <a:t>ChatGpt</a:t>
            </a:r>
            <a:r>
              <a:rPr lang="es-ES" sz="2800" dirty="0"/>
              <a:t>, </a:t>
            </a:r>
            <a:r>
              <a:rPr lang="es-ES" sz="2800" dirty="0" err="1" smtClean="0"/>
              <a:t>Dall</a:t>
            </a:r>
            <a:r>
              <a:rPr lang="es-ES" sz="2800" dirty="0" smtClean="0"/>
              <a:t>-E)</a:t>
            </a:r>
            <a:endParaRPr lang="es-ES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418113"/>
            <a:ext cx="4396680" cy="293112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100264" cy="4896544"/>
          </a:xfrm>
          <a:ln w="38100">
            <a:solidFill>
              <a:srgbClr val="FFC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 smtClean="0"/>
              <a:t>-“Reversión </a:t>
            </a:r>
            <a:r>
              <a:rPr lang="es-ES" dirty="0"/>
              <a:t>del efecto </a:t>
            </a:r>
            <a:r>
              <a:rPr lang="es-ES" dirty="0" err="1"/>
              <a:t>Flynn</a:t>
            </a:r>
            <a:r>
              <a:rPr lang="es-ES" dirty="0" smtClean="0"/>
              <a:t>”. Pérdida de destrezas</a:t>
            </a:r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-capacidad </a:t>
            </a:r>
            <a:r>
              <a:rPr lang="es-ES" dirty="0"/>
              <a:t>menos valorada entre los </a:t>
            </a:r>
            <a:r>
              <a:rPr lang="es-ES" dirty="0" smtClean="0"/>
              <a:t>humanos                   	devaluación </a:t>
            </a:r>
            <a:r>
              <a:rPr lang="es-ES" dirty="0"/>
              <a:t>social de la </a:t>
            </a:r>
            <a:r>
              <a:rPr lang="es-ES" dirty="0" smtClean="0"/>
              <a:t>	inteligencia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-Informe </a:t>
            </a:r>
            <a:r>
              <a:rPr lang="es-ES" i="1" dirty="0" err="1" smtClean="0"/>
              <a:t>Future</a:t>
            </a:r>
            <a:r>
              <a:rPr lang="es-ES" i="1" dirty="0" smtClean="0"/>
              <a:t> </a:t>
            </a:r>
            <a:r>
              <a:rPr lang="es-ES" i="1" dirty="0" err="1"/>
              <a:t>Risks</a:t>
            </a:r>
            <a:r>
              <a:rPr lang="es-ES" i="1" dirty="0"/>
              <a:t> of </a:t>
            </a:r>
            <a:r>
              <a:rPr lang="es-ES" i="1" dirty="0" err="1"/>
              <a:t>Frontier</a:t>
            </a:r>
            <a:r>
              <a:rPr lang="es-ES" i="1" dirty="0"/>
              <a:t> AI</a:t>
            </a:r>
            <a:r>
              <a:rPr lang="es-ES" dirty="0"/>
              <a:t>, que se divulgó en la cumbre de </a:t>
            </a:r>
            <a:r>
              <a:rPr lang="es-ES" dirty="0" err="1"/>
              <a:t>Bletchley</a:t>
            </a:r>
            <a:r>
              <a:rPr lang="es-ES" dirty="0"/>
              <a:t> Park, </a:t>
            </a:r>
            <a:r>
              <a:rPr lang="es-ES" dirty="0" smtClean="0"/>
              <a:t>  	«</a:t>
            </a:r>
            <a:r>
              <a:rPr lang="es-ES" dirty="0"/>
              <a:t>Dependencia humana excesiva de los sistemas de inteligencia artificial»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31450" y="4797152"/>
            <a:ext cx="439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https://www.gov.uk/government/publications/ai-safety-summit-introduction/4112086c-fe35-4a23-af95-50fbc4bebb85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4932040" y="5085184"/>
            <a:ext cx="643880" cy="384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>
            <a:off x="7092280" y="2924944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94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936104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2"/>
                </a:solidFill>
              </a:rPr>
              <a:t>Deep </a:t>
            </a:r>
            <a:r>
              <a:rPr lang="es-ES" sz="3600" dirty="0" err="1" smtClean="0">
                <a:solidFill>
                  <a:schemeClr val="tx2"/>
                </a:solidFill>
              </a:rPr>
              <a:t>fake</a:t>
            </a:r>
            <a:r>
              <a:rPr lang="es-ES" sz="3600" dirty="0" smtClean="0">
                <a:solidFill>
                  <a:schemeClr val="tx2"/>
                </a:solidFill>
              </a:rPr>
              <a:t>: </a:t>
            </a:r>
            <a:r>
              <a:rPr lang="es-ES" sz="3600" dirty="0" smtClean="0">
                <a:solidFill>
                  <a:schemeClr val="accent6">
                    <a:lumMod val="50000"/>
                  </a:schemeClr>
                </a:solidFill>
              </a:rPr>
              <a:t>La falsificación de la realidad</a:t>
            </a:r>
            <a:endParaRPr lang="es-E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864" y="1196752"/>
            <a:ext cx="5575448" cy="55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49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8498</TotalTime>
  <Words>681</Words>
  <Application>Microsoft Office PowerPoint</Application>
  <PresentationFormat>Presentación en pantalla (4:3)</PresentationFormat>
  <Paragraphs>64</Paragraphs>
  <Slides>10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Bauhaus 93</vt:lpstr>
      <vt:lpstr>Berlin Sans FB Demi</vt:lpstr>
      <vt:lpstr>Calibri</vt:lpstr>
      <vt:lpstr>OCR A Extended</vt:lpstr>
      <vt:lpstr>Showcard Gothic</vt:lpstr>
      <vt:lpstr>Tahoma</vt:lpstr>
      <vt:lpstr>Times New Roman</vt:lpstr>
      <vt:lpstr>Tema de Office</vt:lpstr>
      <vt:lpstr>Jornada: "Inteligencia artificial: retos, riesgos y oportunidades"   Zaragoza, 23 de noviembre 2023</vt:lpstr>
      <vt:lpstr>“La revolución digital sólo sucederá una vez, y esa vez es ahora. Hemos pasado una página en la historia humana y un nuevo capítulo ha comenzado. Las futuras generaciones no sabrán lo que era una realidad analógica, predigital y off-line. Somos la última generación en experimentarla”.</vt:lpstr>
      <vt:lpstr>Inteligencia artificial: retos, riesgos y oportunidades</vt:lpstr>
      <vt:lpstr>Incidencia de la IA en el Derecho</vt:lpstr>
      <vt:lpstr>Daños causados por la IA</vt:lpstr>
      <vt:lpstr>RedlistsBlacklists Consecuencias de la lista negra: -no se puede viajar en avión, o en buenos trenes, -no se pueden contratar algunos destinos turísticos, o ciertos hoteles, o -no se puede inscribir a los hijos en los mejores colegios, dificultades para arrendar un piso o conseguir un crédito, y –su identidad se publica en mupis y plataformas de crédito social. Sobre todo = aislamiento social. </vt:lpstr>
      <vt:lpstr>Sistemas generalistas, o «modelos fundacionales»</vt:lpstr>
      <vt:lpstr>Efectos de la IA derivados de su buen funcionamiento: sistemas de IA generalistas, o «modelos fundacionales», (ChatGpt, Dall-E)</vt:lpstr>
      <vt:lpstr>Deep fake: La falsificación de la realidad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POTENCIALIDADES DE LOS ROBOTS Y CAPACIDADES DE LAS PERSONAS</dc:title>
  <dc:creator>Usuario</dc:creator>
  <cp:lastModifiedBy>Usuario de Windows</cp:lastModifiedBy>
  <cp:revision>448</cp:revision>
  <cp:lastPrinted>2023-05-23T09:07:09Z</cp:lastPrinted>
  <dcterms:created xsi:type="dcterms:W3CDTF">2018-09-06T11:55:31Z</dcterms:created>
  <dcterms:modified xsi:type="dcterms:W3CDTF">2023-11-22T18:55:42Z</dcterms:modified>
</cp:coreProperties>
</file>