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1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275E-6D75-4E2C-B338-FC0BFCD5C33E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A42F-6C03-455F-A358-047494EE6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29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02A35-22DD-4031-933B-0DF1CF94BCD4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71DED-1C46-4B99-9E86-F5D050C32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1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023-F358-4F5D-8786-5BCBC0E2444B}" type="datetime1">
              <a:rPr lang="es-ES" smtClean="0"/>
              <a:t>19/06/2024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99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3681-4FA4-4958-A1BD-74C951BCE1A7}" type="datetime1">
              <a:rPr lang="es-ES" smtClean="0"/>
              <a:t>19/06/2024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86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7D74-A7C7-4480-AA71-6BC14C92A0D4}" type="datetime1">
              <a:rPr lang="es-ES" smtClean="0"/>
              <a:t>19/06/2024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1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AAAE-BAEC-4562-A8FE-3AA226532E2D}" type="datetime1">
              <a:rPr lang="es-ES" smtClean="0"/>
              <a:t>19/06/2024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8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5551-C472-4B37-B15C-3E4CC4F9B5E3}" type="datetime1">
              <a:rPr lang="es-ES" smtClean="0"/>
              <a:t>19/06/2024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42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454E-AE09-4B4A-91B0-D3D5B56841B4}" type="datetime1">
              <a:rPr lang="es-ES" smtClean="0"/>
              <a:t>19/06/2024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9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552C-604C-4C43-B24D-AFAF350B76B0}" type="datetime1">
              <a:rPr lang="es-ES" smtClean="0"/>
              <a:t>19/06/2024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01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1B0C-FCBD-40E3-B54E-A7F24F9405A1}" type="datetime1">
              <a:rPr lang="es-ES" smtClean="0"/>
              <a:t>19/06/2024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2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8930-9E59-4DF2-9901-59E3F42C3D0F}" type="datetime1">
              <a:rPr lang="es-ES" smtClean="0"/>
              <a:t>19/06/2024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8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38BA-2DE9-48C0-AF5A-0E67674B87C2}" type="datetime1">
              <a:rPr lang="es-ES" smtClean="0"/>
              <a:t>19/06/2024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34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6735-3B96-42AF-9086-0C5C4C119565}" type="datetime1">
              <a:rPr lang="es-ES" smtClean="0"/>
              <a:t>19/06/2024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51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8EE2-81A1-4059-B650-2925FA7773E6}" type="datetime1">
              <a:rPr lang="es-ES" smtClean="0"/>
              <a:t>19/06/2024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42DB-7C68-40F0-A2C4-BD4FE90281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09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eradoaguas@unizar.es" TargetMode="Externa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resmareszaragoza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nizar.es/" TargetMode="External"/><Relationship Id="rId13" Type="http://schemas.openxmlformats.org/officeDocument/2006/relationships/image" Target="../media/image37.png"/><Relationship Id="rId18" Type="http://schemas.openxmlformats.org/officeDocument/2006/relationships/hyperlink" Target="http://derechoprivado.unizar.es/" TargetMode="External"/><Relationship Id="rId3" Type="http://schemas.openxmlformats.org/officeDocument/2006/relationships/image" Target="../media/image32.png"/><Relationship Id="rId21" Type="http://schemas.openxmlformats.org/officeDocument/2006/relationships/image" Target="../media/image40.jpeg"/><Relationship Id="rId7" Type="http://schemas.openxmlformats.org/officeDocument/2006/relationships/image" Target="../media/image34.png"/><Relationship Id="rId12" Type="http://schemas.openxmlformats.org/officeDocument/2006/relationships/hyperlink" Target="http://www.unizar.es/consejo-de-direccion/vicerrectora-de-cultura-y-proyeccion-social" TargetMode="External"/><Relationship Id="rId17" Type="http://schemas.openxmlformats.org/officeDocument/2006/relationships/image" Target="../media/image38.jpg"/><Relationship Id="rId2" Type="http://schemas.openxmlformats.org/officeDocument/2006/relationships/hyperlink" Target="https://gidda.es/" TargetMode="External"/><Relationship Id="rId16" Type="http://schemas.openxmlformats.org/officeDocument/2006/relationships/hyperlink" Target="https://www.derechocivil.net/" TargetMode="External"/><Relationship Id="rId20" Type="http://schemas.openxmlformats.org/officeDocument/2006/relationships/hyperlink" Target="https://aplicaciones.aragon.es/organigrama-gobierno-aragon/Organismo1Servlet?idEntidad=403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recho.unizar.es/" TargetMode="External"/><Relationship Id="rId11" Type="http://schemas.openxmlformats.org/officeDocument/2006/relationships/image" Target="../media/image36.jpg"/><Relationship Id="rId5" Type="http://schemas.openxmlformats.org/officeDocument/2006/relationships/image" Target="../media/image33.jpg"/><Relationship Id="rId15" Type="http://schemas.openxmlformats.org/officeDocument/2006/relationships/image" Target="../media/image2.jpg"/><Relationship Id="rId10" Type="http://schemas.openxmlformats.org/officeDocument/2006/relationships/hyperlink" Target="https://iphunizar.com/" TargetMode="External"/><Relationship Id="rId19" Type="http://schemas.openxmlformats.org/officeDocument/2006/relationships/image" Target="../media/image39.png"/><Relationship Id="rId4" Type="http://schemas.openxmlformats.org/officeDocument/2006/relationships/hyperlink" Target="https://eljusticiadearagon.es/" TargetMode="External"/><Relationship Id="rId9" Type="http://schemas.openxmlformats.org/officeDocument/2006/relationships/image" Target="../media/image35.png"/><Relationship Id="rId14" Type="http://schemas.openxmlformats.org/officeDocument/2006/relationships/hyperlink" Target="https://www.catedradcfa.es/" TargetMode="External"/><Relationship Id="rId2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os.unizar.es/go/ense&#241;anzaderciv_sxxi" TargetMode="External"/><Relationship Id="rId7" Type="http://schemas.openxmlformats.org/officeDocument/2006/relationships/hyperlink" Target="mailto:catedracivilyforal@unizar.es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yvispo@unizar.es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www.catedradcfa.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f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3" y="1289539"/>
            <a:ext cx="3290016" cy="3571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2900516" y="529779"/>
            <a:ext cx="6243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enseñanza del Derecho civil en la 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spaña del siglo XXI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89006" y="2399063"/>
            <a:ext cx="5663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/>
              <a:t>21 y 22 de noviembre de 2024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/>
              <a:t>Sala Pilar </a:t>
            </a:r>
            <a:r>
              <a:rPr lang="es-ES" sz="2400" dirty="0" err="1" smtClean="0"/>
              <a:t>Sinués</a:t>
            </a:r>
            <a:endParaRPr lang="es-ES" sz="2400" dirty="0" smtClean="0"/>
          </a:p>
          <a:p>
            <a:pPr algn="ctr">
              <a:lnSpc>
                <a:spcPct val="150000"/>
              </a:lnSpc>
            </a:pPr>
            <a:r>
              <a:rPr lang="es-ES" sz="2400" dirty="0" smtClean="0"/>
              <a:t>Edificio Paraninfo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/>
              <a:t>Zaragoza</a:t>
            </a:r>
          </a:p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0" y="5836643"/>
            <a:ext cx="2546555" cy="9525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4" y="5731416"/>
            <a:ext cx="2562835" cy="10479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64" y="5767235"/>
            <a:ext cx="2017456" cy="1090765"/>
          </a:xfrm>
          <a:prstGeom prst="rect">
            <a:avLst/>
          </a:prstGeom>
        </p:spPr>
      </p:pic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4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10</a:t>
            </a:fld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323109" y="668971"/>
            <a:ext cx="6657109" cy="2933571"/>
            <a:chOff x="5569732" y="911659"/>
            <a:chExt cx="3506807" cy="396777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732" y="911659"/>
              <a:ext cx="3311940" cy="32780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ángulo 1"/>
            <p:cNvSpPr/>
            <p:nvPr/>
          </p:nvSpPr>
          <p:spPr>
            <a:xfrm>
              <a:off x="5591326" y="4005242"/>
              <a:ext cx="3485213" cy="874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Día 22 de noviembre de 2024</a:t>
              </a:r>
            </a:p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Sesión de </a:t>
              </a:r>
              <a:r>
                <a:rPr lang="es-ES" sz="1200" b="1" i="1" dirty="0" smtClean="0">
                  <a:solidFill>
                    <a:schemeClr val="bg1"/>
                  </a:solidFill>
                </a:rPr>
                <a:t>tarde</a:t>
              </a:r>
            </a:p>
            <a:p>
              <a:pPr algn="ctr"/>
              <a:endParaRPr lang="es-ES" sz="120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921327" y="3858491"/>
            <a:ext cx="7481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>
                <a:solidFill>
                  <a:schemeClr val="tx2">
                    <a:lumMod val="50000"/>
                  </a:schemeClr>
                </a:solidFill>
              </a:rPr>
              <a:t>18.00 h. </a:t>
            </a:r>
            <a:r>
              <a:rPr lang="es-ES" b="1" u="sng" dirty="0">
                <a:solidFill>
                  <a:schemeClr val="tx2">
                    <a:lumMod val="50000"/>
                  </a:schemeClr>
                </a:solidFill>
              </a:rPr>
              <a:t>Clausura del Congreso</a:t>
            </a:r>
            <a:r>
              <a:rPr lang="es-ES" u="sng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endParaRPr lang="es-E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S" i="1" dirty="0">
                <a:solidFill>
                  <a:schemeClr val="tx2">
                    <a:lumMod val="50000"/>
                  </a:schemeClr>
                </a:solidFill>
              </a:rPr>
              <a:t>Justicia de Aragón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ES" i="1" dirty="0">
                <a:solidFill>
                  <a:schemeClr val="tx2">
                    <a:lumMod val="50000"/>
                  </a:schemeClr>
                </a:solidFill>
              </a:rPr>
              <a:t>Consejera de Presidencia, Interior y Cultura </a:t>
            </a:r>
            <a:endParaRPr lang="es-E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S" i="1" dirty="0" smtClean="0">
                <a:solidFill>
                  <a:schemeClr val="tx2">
                    <a:lumMod val="50000"/>
                  </a:schemeClr>
                </a:solidFill>
              </a:rPr>
              <a:t>Director 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</a:rPr>
              <a:t>General de Desarrollo Estatutario 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S" i="1" dirty="0">
                <a:solidFill>
                  <a:schemeClr val="tx2">
                    <a:lumMod val="50000"/>
                  </a:schemeClr>
                </a:solidFill>
              </a:rPr>
              <a:t>Directores del Congreso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S" i="1" dirty="0">
                <a:solidFill>
                  <a:schemeClr val="tx2">
                    <a:lumMod val="50000"/>
                  </a:schemeClr>
                </a:solidFill>
              </a:rPr>
              <a:t>Coordinador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11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180110" y="651167"/>
            <a:ext cx="932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Fin de la Jornada</a:t>
            </a:r>
          </a:p>
          <a:p>
            <a:pPr algn="ctr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22 de noviembre de 2024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871229"/>
            <a:ext cx="2563091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1752599"/>
            <a:ext cx="2660073" cy="173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0" y="2971798"/>
            <a:ext cx="2452255" cy="1610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adroTexto 13"/>
          <p:cNvSpPr txBox="1"/>
          <p:nvPr/>
        </p:nvSpPr>
        <p:spPr>
          <a:xfrm>
            <a:off x="3207327" y="1835727"/>
            <a:ext cx="290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Visita guiada 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Edifico Paraninfo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31273" y="5049985"/>
            <a:ext cx="76407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Los congresistas interesados en hacer la visita deben indicarlo, al tiempo de hacer la inscripción, al coordinador del Congreso D. Gerardo Aguas Valero (</a:t>
            </a:r>
            <a:r>
              <a:rPr lang="es-ES" sz="1600" dirty="0" smtClean="0">
                <a:hlinkClick r:id="rId5"/>
              </a:rPr>
              <a:t>geradoaguas@unizar.es</a:t>
            </a:r>
            <a:r>
              <a:rPr lang="es-ES" sz="1600" dirty="0" smtClean="0"/>
              <a:t>)</a:t>
            </a:r>
            <a:endParaRPr lang="es-ES" sz="1600" dirty="0"/>
          </a:p>
          <a:p>
            <a:pPr algn="just"/>
            <a:r>
              <a:rPr lang="es-ES" sz="1600" b="1" dirty="0"/>
              <a:t>Deben estar a la entrada del </a:t>
            </a:r>
            <a:r>
              <a:rPr lang="es-ES" sz="1600" b="1" dirty="0" smtClean="0"/>
              <a:t>edifico paraninfo a </a:t>
            </a:r>
            <a:r>
              <a:rPr lang="es-ES" sz="1600" b="1" dirty="0"/>
              <a:t>las </a:t>
            </a:r>
            <a:r>
              <a:rPr lang="es-ES" sz="1600" b="1" dirty="0" smtClean="0"/>
              <a:t>18.30 h</a:t>
            </a:r>
            <a:r>
              <a:rPr lang="es-ES" sz="1600" b="1" dirty="0"/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83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de noviembre de 2024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12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23310" y="879760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Cena de clausura del Congreso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6" y="1881620"/>
            <a:ext cx="3505200" cy="2870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/>
          <p:cNvSpPr txBox="1"/>
          <p:nvPr/>
        </p:nvSpPr>
        <p:spPr>
          <a:xfrm>
            <a:off x="574964" y="1766454"/>
            <a:ext cx="481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accent1">
                    <a:lumMod val="75000"/>
                  </a:schemeClr>
                </a:solidFill>
              </a:rPr>
              <a:t>Tres mares</a:t>
            </a:r>
          </a:p>
          <a:p>
            <a:pPr algn="ctr"/>
            <a:r>
              <a:rPr lang="es-ES" sz="2000" b="1" i="1" dirty="0" smtClean="0">
                <a:solidFill>
                  <a:schemeClr val="accent1">
                    <a:lumMod val="75000"/>
                  </a:schemeClr>
                </a:solidFill>
              </a:rPr>
              <a:t>Restaurante </a:t>
            </a:r>
            <a:r>
              <a:rPr lang="es-E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Naútico</a:t>
            </a:r>
            <a:r>
              <a:rPr lang="es-ES" sz="2000" b="1" i="1" dirty="0" smtClean="0">
                <a:solidFill>
                  <a:schemeClr val="accent1">
                    <a:lumMod val="75000"/>
                  </a:schemeClr>
                </a:solidFill>
              </a:rPr>
              <a:t>-Zaragoza</a:t>
            </a:r>
          </a:p>
          <a:p>
            <a:pPr algn="ctr"/>
            <a:endParaRPr lang="es-E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1200" dirty="0" smtClean="0"/>
              <a:t>Paseo Echegaray y Caballero detrás de la basílica del Pilar, 50003 Zaragoza España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260270" y="5292437"/>
            <a:ext cx="477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cóctel y la cena comenzarán a las 21 h. del </a:t>
            </a:r>
            <a:r>
              <a:rPr lang="es-ES" sz="1600" dirty="0" smtClean="0"/>
              <a:t>día 22 de noviembre de 2024. La cena y cóctel están incluidos con la inscripción del congreso</a:t>
            </a:r>
            <a:endParaRPr lang="es-ES" dirty="0"/>
          </a:p>
        </p:txBody>
      </p:sp>
      <p:grpSp>
        <p:nvGrpSpPr>
          <p:cNvPr id="19" name="Grupo 18"/>
          <p:cNvGrpSpPr/>
          <p:nvPr/>
        </p:nvGrpSpPr>
        <p:grpSpPr>
          <a:xfrm>
            <a:off x="624753" y="3297384"/>
            <a:ext cx="3185247" cy="2730091"/>
            <a:chOff x="749444" y="3442856"/>
            <a:chExt cx="3185247" cy="273009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44" y="3442856"/>
              <a:ext cx="3185247" cy="25769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ángulo 17"/>
            <p:cNvSpPr/>
            <p:nvPr/>
          </p:nvSpPr>
          <p:spPr>
            <a:xfrm>
              <a:off x="1350941" y="5911337"/>
              <a:ext cx="192552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>
                  <a:hlinkClick r:id="rId4"/>
                </a:rPr>
                <a:t>https://tresmareszaragoza.com/</a:t>
              </a:r>
              <a:endParaRPr lang="es-E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58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y 22 de noviembre de 2024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13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6572" y="782131"/>
            <a:ext cx="27778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/>
              <a:t>Comité científico</a:t>
            </a:r>
            <a:r>
              <a:rPr lang="es-ES" sz="1200" dirty="0"/>
              <a:t>.</a:t>
            </a:r>
          </a:p>
          <a:p>
            <a:r>
              <a:rPr lang="es-ES" sz="1200" dirty="0"/>
              <a:t>José Antonio Serrano García</a:t>
            </a:r>
          </a:p>
          <a:p>
            <a:r>
              <a:rPr lang="es-ES" sz="1200" dirty="0"/>
              <a:t>Isaac Tena </a:t>
            </a:r>
            <a:r>
              <a:rPr lang="es-ES" sz="1200" dirty="0" err="1"/>
              <a:t>Piazuelo</a:t>
            </a:r>
            <a:endParaRPr lang="es-ES" sz="1200" dirty="0"/>
          </a:p>
          <a:p>
            <a:r>
              <a:rPr lang="es-ES" sz="1200" dirty="0"/>
              <a:t>Mª Teresa Alonso Pérez</a:t>
            </a:r>
          </a:p>
          <a:p>
            <a:r>
              <a:rPr lang="es-ES" sz="1200" dirty="0"/>
              <a:t>Sofía de Salas Murillo</a:t>
            </a:r>
          </a:p>
          <a:p>
            <a:r>
              <a:rPr lang="es-ES" sz="1200" i="1" dirty="0"/>
              <a:t>Catedráticos de Derecho civil</a:t>
            </a:r>
            <a:endParaRPr lang="es-ES" sz="1200" dirty="0"/>
          </a:p>
          <a:p>
            <a:r>
              <a:rPr lang="es-ES" sz="1200" dirty="0"/>
              <a:t>Carlos </a:t>
            </a:r>
            <a:r>
              <a:rPr lang="es-ES" sz="1200" dirty="0" err="1"/>
              <a:t>Lalana</a:t>
            </a:r>
            <a:r>
              <a:rPr lang="es-ES" sz="1200" dirty="0"/>
              <a:t> del Castillo</a:t>
            </a:r>
          </a:p>
          <a:p>
            <a:r>
              <a:rPr lang="es-ES" sz="1200" dirty="0"/>
              <a:t>Miguel </a:t>
            </a:r>
            <a:r>
              <a:rPr lang="es-ES" sz="1200" dirty="0" err="1"/>
              <a:t>Lacruz</a:t>
            </a:r>
            <a:r>
              <a:rPr lang="es-ES" sz="1200" dirty="0"/>
              <a:t> </a:t>
            </a:r>
            <a:r>
              <a:rPr lang="es-ES" sz="1200" dirty="0" smtClean="0"/>
              <a:t>Mantecón</a:t>
            </a:r>
          </a:p>
          <a:p>
            <a:r>
              <a:rPr lang="es-ES" sz="1200" dirty="0" smtClean="0"/>
              <a:t>Silvia Gaspar Lera</a:t>
            </a:r>
            <a:endParaRPr lang="es-ES" sz="1200" dirty="0"/>
          </a:p>
          <a:p>
            <a:r>
              <a:rPr lang="es-ES" sz="1200" dirty="0"/>
              <a:t>María Victoria Mayor del Hoyo</a:t>
            </a:r>
          </a:p>
          <a:p>
            <a:r>
              <a:rPr lang="es-ES" sz="1200" dirty="0"/>
              <a:t>José Luis </a:t>
            </a:r>
            <a:r>
              <a:rPr lang="es-ES" sz="1200" dirty="0" err="1"/>
              <a:t>Argudo</a:t>
            </a:r>
            <a:r>
              <a:rPr lang="es-ES" sz="1200" dirty="0"/>
              <a:t> </a:t>
            </a:r>
            <a:r>
              <a:rPr lang="es-ES" sz="1200" dirty="0" err="1"/>
              <a:t>Périz</a:t>
            </a:r>
            <a:endParaRPr lang="es-ES" sz="1200" dirty="0"/>
          </a:p>
          <a:p>
            <a:r>
              <a:rPr lang="es-ES" sz="1200" dirty="0"/>
              <a:t>Marina Pérez Monge</a:t>
            </a:r>
          </a:p>
          <a:p>
            <a:r>
              <a:rPr lang="es-ES" sz="1200" dirty="0" smtClean="0"/>
              <a:t>Aurora </a:t>
            </a:r>
            <a:r>
              <a:rPr lang="es-ES" sz="1200" dirty="0"/>
              <a:t>López </a:t>
            </a:r>
            <a:r>
              <a:rPr lang="es-ES" sz="1200" dirty="0" smtClean="0"/>
              <a:t>Azcona</a:t>
            </a:r>
          </a:p>
          <a:p>
            <a:r>
              <a:rPr lang="es-ES" sz="1200" dirty="0" smtClean="0"/>
              <a:t>Aurelio Barrio Gallardo</a:t>
            </a:r>
            <a:endParaRPr lang="es-ES" sz="1200" dirty="0"/>
          </a:p>
          <a:p>
            <a:r>
              <a:rPr lang="es-ES" sz="1200" dirty="0" smtClean="0"/>
              <a:t>José </a:t>
            </a:r>
            <a:r>
              <a:rPr lang="es-ES" sz="1200" dirty="0"/>
              <a:t>Javier Martínez Clavo</a:t>
            </a:r>
          </a:p>
          <a:p>
            <a:r>
              <a:rPr lang="es-ES" sz="1200" i="1" dirty="0"/>
              <a:t>Profesores Titulares de Derecho civil</a:t>
            </a:r>
            <a:endParaRPr lang="es-ES" sz="1200" dirty="0"/>
          </a:p>
          <a:p>
            <a:r>
              <a:rPr lang="es-ES" sz="1200" dirty="0"/>
              <a:t>Marta </a:t>
            </a:r>
            <a:r>
              <a:rPr lang="es-ES" sz="1200" dirty="0" err="1"/>
              <a:t>Salanova</a:t>
            </a:r>
            <a:r>
              <a:rPr lang="es-ES" sz="1200" dirty="0"/>
              <a:t> Villanueva</a:t>
            </a:r>
          </a:p>
          <a:p>
            <a:r>
              <a:rPr lang="es-ES" sz="1200" i="1" dirty="0" smtClean="0"/>
              <a:t>Profesora </a:t>
            </a:r>
            <a:r>
              <a:rPr lang="es-ES" sz="1200" i="1" dirty="0"/>
              <a:t>contratada doctora</a:t>
            </a:r>
            <a:endParaRPr lang="es-ES" sz="1200" dirty="0"/>
          </a:p>
          <a:p>
            <a:r>
              <a:rPr lang="es-ES" sz="1200" dirty="0" smtClean="0"/>
              <a:t>Romina Santillán </a:t>
            </a:r>
            <a:r>
              <a:rPr lang="es-ES" sz="1200" dirty="0"/>
              <a:t>Santa </a:t>
            </a:r>
            <a:r>
              <a:rPr lang="es-ES" sz="1200" dirty="0" smtClean="0"/>
              <a:t>Cruz</a:t>
            </a:r>
          </a:p>
          <a:p>
            <a:r>
              <a:rPr lang="es-ES" sz="1200" dirty="0"/>
              <a:t>Loreto Mate </a:t>
            </a:r>
            <a:r>
              <a:rPr lang="es-ES" sz="1200" dirty="0" err="1" smtClean="0"/>
              <a:t>Satué</a:t>
            </a:r>
            <a:endParaRPr lang="es-ES" sz="1200" dirty="0"/>
          </a:p>
          <a:p>
            <a:r>
              <a:rPr lang="es-ES" sz="1200" i="1" dirty="0" smtClean="0"/>
              <a:t>Profesoras </a:t>
            </a:r>
            <a:r>
              <a:rPr lang="es-ES" sz="1200" i="1" dirty="0"/>
              <a:t>Ayudantes doctoras</a:t>
            </a:r>
            <a:endParaRPr lang="es-ES" sz="1200" dirty="0"/>
          </a:p>
          <a:p>
            <a:r>
              <a:rPr lang="es-ES" sz="1200" dirty="0"/>
              <a:t>María Cristina </a:t>
            </a:r>
            <a:r>
              <a:rPr lang="es-ES" sz="1200" dirty="0" err="1"/>
              <a:t>Charlez</a:t>
            </a:r>
            <a:r>
              <a:rPr lang="es-ES" sz="1200" dirty="0"/>
              <a:t> Arán</a:t>
            </a:r>
          </a:p>
          <a:p>
            <a:r>
              <a:rPr lang="es-ES" sz="1200" i="1" dirty="0" smtClean="0"/>
              <a:t>Profesora Asociada de Derecho civil</a:t>
            </a:r>
            <a:endParaRPr lang="es-E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154081" y="695972"/>
            <a:ext cx="2599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/>
              <a:t>Comité organizador</a:t>
            </a:r>
            <a:endParaRPr lang="es-ES" sz="1200" dirty="0"/>
          </a:p>
          <a:p>
            <a:r>
              <a:rPr lang="es-ES" sz="1200" dirty="0"/>
              <a:t>José Antonio Serrano García</a:t>
            </a:r>
          </a:p>
          <a:p>
            <a:r>
              <a:rPr lang="es-ES" sz="1200" dirty="0"/>
              <a:t>Isaac Tena </a:t>
            </a:r>
            <a:r>
              <a:rPr lang="es-ES" sz="1200" dirty="0" err="1"/>
              <a:t>Piazuelo</a:t>
            </a:r>
            <a:endParaRPr lang="es-ES" sz="1200" dirty="0"/>
          </a:p>
          <a:p>
            <a:r>
              <a:rPr lang="es-ES" sz="1200" dirty="0"/>
              <a:t>Mª Teresa Alonso Pérez</a:t>
            </a:r>
          </a:p>
          <a:p>
            <a:r>
              <a:rPr lang="es-ES" sz="1200" dirty="0"/>
              <a:t>Sofía de Salas Murillo</a:t>
            </a:r>
          </a:p>
          <a:p>
            <a:r>
              <a:rPr lang="es-ES" sz="1200" i="1" dirty="0"/>
              <a:t>Catedráticos de Derecho civil</a:t>
            </a:r>
            <a:endParaRPr lang="es-ES" sz="1200" dirty="0"/>
          </a:p>
          <a:p>
            <a:r>
              <a:rPr lang="es-ES" sz="1200" dirty="0"/>
              <a:t>Carlos </a:t>
            </a:r>
            <a:r>
              <a:rPr lang="es-ES" sz="1200" dirty="0" err="1"/>
              <a:t>Lalana</a:t>
            </a:r>
            <a:r>
              <a:rPr lang="es-ES" sz="1200" dirty="0"/>
              <a:t> del Castillo</a:t>
            </a:r>
          </a:p>
          <a:p>
            <a:r>
              <a:rPr lang="es-ES" sz="1200" dirty="0"/>
              <a:t>Miguel </a:t>
            </a:r>
            <a:r>
              <a:rPr lang="es-ES" sz="1200" dirty="0" err="1"/>
              <a:t>Lacruz</a:t>
            </a:r>
            <a:r>
              <a:rPr lang="es-ES" sz="1200" dirty="0"/>
              <a:t> </a:t>
            </a:r>
            <a:r>
              <a:rPr lang="es-ES" sz="1200" dirty="0" smtClean="0"/>
              <a:t>Mantecón</a:t>
            </a:r>
          </a:p>
          <a:p>
            <a:r>
              <a:rPr lang="es-ES" sz="1200" dirty="0" smtClean="0"/>
              <a:t>Silvia Gaspar Lera</a:t>
            </a:r>
            <a:endParaRPr lang="es-ES" sz="1200" dirty="0"/>
          </a:p>
          <a:p>
            <a:r>
              <a:rPr lang="es-ES" sz="1200" dirty="0"/>
              <a:t>María Victoria Mayor del Hoyo</a:t>
            </a:r>
          </a:p>
          <a:p>
            <a:r>
              <a:rPr lang="fr-FR" sz="1200" dirty="0"/>
              <a:t>José Luis Argudo Périz</a:t>
            </a:r>
            <a:endParaRPr lang="es-ES" sz="1200" dirty="0"/>
          </a:p>
          <a:p>
            <a:r>
              <a:rPr lang="fr-FR" sz="1200" dirty="0"/>
              <a:t>Marina Pérez </a:t>
            </a:r>
            <a:r>
              <a:rPr lang="fr-FR" sz="1200" dirty="0" smtClean="0"/>
              <a:t>Monge</a:t>
            </a:r>
          </a:p>
          <a:p>
            <a:r>
              <a:rPr lang="fr-FR" sz="1200" dirty="0" smtClean="0"/>
              <a:t>Aurelio Barrio Gallardo</a:t>
            </a:r>
            <a:endParaRPr lang="es-ES" sz="1200" dirty="0"/>
          </a:p>
          <a:p>
            <a:r>
              <a:rPr lang="es-ES" sz="1200" dirty="0"/>
              <a:t>José Javier Martínez Clavo</a:t>
            </a:r>
          </a:p>
          <a:p>
            <a:r>
              <a:rPr lang="es-ES" sz="1200" i="1" dirty="0"/>
              <a:t>Profesores Titulares de Derecho civil</a:t>
            </a:r>
            <a:endParaRPr lang="es-ES" sz="1200" dirty="0"/>
          </a:p>
          <a:p>
            <a:r>
              <a:rPr lang="es-ES" sz="1200" dirty="0"/>
              <a:t>Marta </a:t>
            </a:r>
            <a:r>
              <a:rPr lang="es-ES" sz="1200" dirty="0" err="1"/>
              <a:t>Salanova</a:t>
            </a:r>
            <a:r>
              <a:rPr lang="es-ES" sz="1200" dirty="0"/>
              <a:t> Villanueva</a:t>
            </a:r>
          </a:p>
          <a:p>
            <a:r>
              <a:rPr lang="es-ES" sz="1200" i="1" dirty="0"/>
              <a:t>Profesora contratada doctora</a:t>
            </a:r>
            <a:endParaRPr lang="es-ES" sz="1200" dirty="0"/>
          </a:p>
          <a:p>
            <a:r>
              <a:rPr lang="es-ES" sz="1200" dirty="0" smtClean="0"/>
              <a:t>Romina Santillán </a:t>
            </a:r>
            <a:r>
              <a:rPr lang="es-ES" sz="1200" dirty="0"/>
              <a:t>Santa Cruz</a:t>
            </a:r>
          </a:p>
          <a:p>
            <a:r>
              <a:rPr lang="es-ES" sz="1200" dirty="0"/>
              <a:t>Loreto Mate </a:t>
            </a:r>
            <a:r>
              <a:rPr lang="es-ES" sz="1200" dirty="0" err="1" smtClean="0"/>
              <a:t>Satué</a:t>
            </a:r>
            <a:endParaRPr lang="es-ES" sz="1200" dirty="0"/>
          </a:p>
          <a:p>
            <a:r>
              <a:rPr lang="es-ES" sz="1200" i="1" dirty="0" smtClean="0"/>
              <a:t>Profesoras </a:t>
            </a:r>
            <a:r>
              <a:rPr lang="es-ES" sz="1200" i="1" dirty="0"/>
              <a:t>Ayudantes doctoras</a:t>
            </a:r>
            <a:endParaRPr lang="es-ES" sz="1200" dirty="0"/>
          </a:p>
          <a:p>
            <a:r>
              <a:rPr lang="es-ES" sz="1200" dirty="0"/>
              <a:t>María Cristina </a:t>
            </a:r>
            <a:r>
              <a:rPr lang="es-ES" sz="1200" dirty="0" err="1"/>
              <a:t>Charlez</a:t>
            </a:r>
            <a:r>
              <a:rPr lang="es-ES" sz="1200" dirty="0"/>
              <a:t> Arán</a:t>
            </a:r>
          </a:p>
          <a:p>
            <a:r>
              <a:rPr lang="es-ES" sz="1200" i="1" dirty="0"/>
              <a:t>Profesora Asociada de Derecho civil</a:t>
            </a:r>
            <a:endParaRPr lang="es-ES" sz="1200" dirty="0"/>
          </a:p>
          <a:p>
            <a:r>
              <a:rPr lang="es-ES" sz="1200" dirty="0"/>
              <a:t>María </a:t>
            </a:r>
            <a:r>
              <a:rPr lang="es-ES" sz="1200" dirty="0" err="1"/>
              <a:t>Vakas</a:t>
            </a:r>
            <a:r>
              <a:rPr lang="es-ES" sz="1200" dirty="0"/>
              <a:t> Giner</a:t>
            </a:r>
          </a:p>
          <a:p>
            <a:r>
              <a:rPr lang="es-ES" sz="1200" i="1" dirty="0"/>
              <a:t>Doctoranda (Grupo IDDA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065642" y="742791"/>
            <a:ext cx="2555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/>
              <a:t>Encargados de encuestas:</a:t>
            </a:r>
            <a:endParaRPr lang="es-ES" sz="1200" dirty="0"/>
          </a:p>
          <a:p>
            <a:r>
              <a:rPr lang="es-ES" sz="1200" dirty="0"/>
              <a:t>Carlos </a:t>
            </a:r>
            <a:r>
              <a:rPr lang="es-ES" sz="1200" dirty="0" err="1"/>
              <a:t>Lalana</a:t>
            </a:r>
            <a:r>
              <a:rPr lang="es-ES" sz="1200" dirty="0"/>
              <a:t> del Castillo. (Director)</a:t>
            </a:r>
          </a:p>
          <a:p>
            <a:r>
              <a:rPr lang="es-ES" sz="1200" dirty="0"/>
              <a:t>Marina Pérez Monge </a:t>
            </a:r>
          </a:p>
          <a:p>
            <a:r>
              <a:rPr lang="es-ES" sz="1200" dirty="0"/>
              <a:t>José Javier Martínez Clavo</a:t>
            </a:r>
          </a:p>
          <a:p>
            <a:r>
              <a:rPr lang="es-ES" sz="1200" i="1" dirty="0"/>
              <a:t>Profesores Titulares de Derecho civil</a:t>
            </a:r>
            <a:endParaRPr lang="es-ES" sz="1200" dirty="0"/>
          </a:p>
          <a:p>
            <a:r>
              <a:rPr lang="es-ES" sz="1200" dirty="0"/>
              <a:t>Marta </a:t>
            </a:r>
            <a:r>
              <a:rPr lang="es-ES" sz="1200" dirty="0" err="1"/>
              <a:t>Salanova</a:t>
            </a:r>
            <a:r>
              <a:rPr lang="es-ES" sz="1200" dirty="0"/>
              <a:t> Villanueva </a:t>
            </a:r>
          </a:p>
          <a:p>
            <a:r>
              <a:rPr lang="es-ES" sz="1200" i="1" dirty="0"/>
              <a:t>Profesoras contratada doctora de Derecho civil.</a:t>
            </a:r>
            <a:endParaRPr lang="es-ES" sz="1200" dirty="0"/>
          </a:p>
          <a:p>
            <a:r>
              <a:rPr lang="es-ES" sz="1200" dirty="0" smtClean="0"/>
              <a:t>Romina Santillán Santa Cruz. </a:t>
            </a:r>
          </a:p>
          <a:p>
            <a:r>
              <a:rPr lang="es-ES" sz="1200" dirty="0" smtClean="0"/>
              <a:t>Loreto Mate </a:t>
            </a:r>
            <a:r>
              <a:rPr lang="es-ES" sz="1200" dirty="0" err="1" smtClean="0"/>
              <a:t>Satué</a:t>
            </a:r>
            <a:r>
              <a:rPr lang="es-ES" sz="1200" dirty="0" smtClean="0"/>
              <a:t>. </a:t>
            </a:r>
          </a:p>
          <a:p>
            <a:r>
              <a:rPr lang="es-ES" sz="1200" i="1" dirty="0" smtClean="0"/>
              <a:t>Profesoras </a:t>
            </a:r>
            <a:r>
              <a:rPr lang="es-ES" sz="1200" i="1" dirty="0"/>
              <a:t>Ayudante doctor de Derecho civil</a:t>
            </a:r>
            <a:r>
              <a:rPr lang="es-ES" sz="1200" dirty="0"/>
              <a:t>.</a:t>
            </a:r>
          </a:p>
          <a:p>
            <a:r>
              <a:rPr lang="es-ES" sz="1200" dirty="0"/>
              <a:t>María </a:t>
            </a:r>
            <a:r>
              <a:rPr lang="es-ES" sz="1200" dirty="0" err="1"/>
              <a:t>Vakas</a:t>
            </a:r>
            <a:r>
              <a:rPr lang="es-ES" sz="1200" dirty="0"/>
              <a:t> Giner. (Coordinador General)</a:t>
            </a:r>
          </a:p>
          <a:p>
            <a:r>
              <a:rPr lang="es-ES" sz="1200" dirty="0"/>
              <a:t>Doctoranda</a:t>
            </a:r>
            <a:r>
              <a:rPr lang="es-ES" sz="1200" i="1" dirty="0"/>
              <a:t> </a:t>
            </a:r>
            <a:endParaRPr lang="es-ES" sz="1200" dirty="0"/>
          </a:p>
          <a:p>
            <a:r>
              <a:rPr lang="es-ES" sz="1200" dirty="0"/>
              <a:t>Universidad de Zaragoza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74780" y="4024375"/>
            <a:ext cx="2826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/>
              <a:t>Edición y gestión científica de la página web</a:t>
            </a:r>
            <a:r>
              <a:rPr lang="es-ES" sz="1200" dirty="0"/>
              <a:t>.</a:t>
            </a:r>
          </a:p>
          <a:p>
            <a:r>
              <a:rPr lang="es-ES" sz="1200" dirty="0"/>
              <a:t>Romina Santillán Santa Cruz. </a:t>
            </a:r>
          </a:p>
          <a:p>
            <a:r>
              <a:rPr lang="es-ES" sz="1200" i="1" dirty="0"/>
              <a:t>Profesora Ayudante Doctora de Derecho civil. Universidad de Zaragoza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5143851"/>
            <a:ext cx="4329112" cy="1821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9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y 22 de noviembre de 2024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14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24" y="2450586"/>
            <a:ext cx="2546417" cy="983673"/>
          </a:xfrm>
          <a:prstGeom prst="rect">
            <a:avLst/>
          </a:prstGeom>
        </p:spPr>
      </p:pic>
      <p:pic>
        <p:nvPicPr>
          <p:cNvPr id="14" name="Imagen 1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3953418"/>
            <a:ext cx="2665828" cy="960474"/>
          </a:xfrm>
          <a:prstGeom prst="rect">
            <a:avLst/>
          </a:prstGeom>
        </p:spPr>
      </p:pic>
      <p:pic>
        <p:nvPicPr>
          <p:cNvPr id="15" name="Imagen 1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29" y="1123108"/>
            <a:ext cx="2675341" cy="729439"/>
          </a:xfrm>
          <a:prstGeom prst="rect">
            <a:avLst/>
          </a:prstGeom>
        </p:spPr>
      </p:pic>
      <p:pic>
        <p:nvPicPr>
          <p:cNvPr id="16" name="Imagen 1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8" y="2015325"/>
            <a:ext cx="2764302" cy="761905"/>
          </a:xfrm>
          <a:prstGeom prst="rect">
            <a:avLst/>
          </a:prstGeom>
        </p:spPr>
      </p:pic>
      <p:pic>
        <p:nvPicPr>
          <p:cNvPr id="18" name="Imagen 1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40" y="5876144"/>
            <a:ext cx="1863879" cy="870127"/>
          </a:xfrm>
          <a:prstGeom prst="rect">
            <a:avLst/>
          </a:prstGeom>
        </p:spPr>
      </p:pic>
      <p:pic>
        <p:nvPicPr>
          <p:cNvPr id="20" name="Imagen 19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47" y="2909577"/>
            <a:ext cx="2420981" cy="815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9491" y="695583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Organizadores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4572000" y="879231"/>
            <a:ext cx="7034" cy="58422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7" y="1203628"/>
            <a:ext cx="2935459" cy="1018309"/>
          </a:xfrm>
          <a:prstGeom prst="rect">
            <a:avLst/>
          </a:prstGeom>
        </p:spPr>
      </p:pic>
      <p:pic>
        <p:nvPicPr>
          <p:cNvPr id="26" name="Imagen 25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1" y="3557931"/>
            <a:ext cx="2272145" cy="1073727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840326" y="4812461"/>
            <a:ext cx="2588820" cy="1225050"/>
            <a:chOff x="1719944" y="5227224"/>
            <a:chExt cx="2588820" cy="1225050"/>
          </a:xfrm>
        </p:grpSpPr>
        <p:pic>
          <p:nvPicPr>
            <p:cNvPr id="17" name="Imagen 16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944" y="5227224"/>
              <a:ext cx="2588820" cy="961011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1898077" y="6144497"/>
              <a:ext cx="2341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2">
                      <a:lumMod val="75000"/>
                    </a:schemeClr>
                  </a:solidFill>
                </a:rPr>
                <a:t>Área de Derecho civil</a:t>
              </a:r>
              <a:endParaRPr lang="es-E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5373164" y="750771"/>
            <a:ext cx="26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Patrocinadores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494623" y="5091121"/>
            <a:ext cx="2609557" cy="1184893"/>
            <a:chOff x="4494623" y="5098616"/>
            <a:chExt cx="2609557" cy="1184893"/>
          </a:xfrm>
        </p:grpSpPr>
        <p:pic>
          <p:nvPicPr>
            <p:cNvPr id="35" name="Imagen 34">
              <a:hlinkClick r:id="rId20"/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755" y="5098616"/>
              <a:ext cx="2208627" cy="842890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4494623" y="5683345"/>
              <a:ext cx="260955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/>
                <a:t>Presidencia, Interior y Cultura</a:t>
              </a:r>
            </a:p>
            <a:p>
              <a:pPr algn="ctr"/>
              <a:r>
                <a:rPr lang="es-ES" sz="1100" dirty="0" smtClean="0"/>
                <a:t>Dirección General de Desarrollo Estatutario</a:t>
              </a:r>
              <a:endParaRPr lang="es-ES" sz="1100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5" y="5786359"/>
            <a:ext cx="18764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y 22 de noviembre de 2024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15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3" y="840932"/>
            <a:ext cx="3305907" cy="3101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CuadroTexto 39"/>
          <p:cNvSpPr txBox="1"/>
          <p:nvPr/>
        </p:nvSpPr>
        <p:spPr>
          <a:xfrm>
            <a:off x="3566160" y="1159546"/>
            <a:ext cx="55286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Todos los datos relativos al Congreso pueden consultarse en la página web del mismo: </a:t>
            </a:r>
          </a:p>
          <a:p>
            <a:r>
              <a:rPr lang="es-ES" sz="1400" dirty="0" smtClean="0">
                <a:hlinkClick r:id="rId3"/>
              </a:rPr>
              <a:t>http</a:t>
            </a:r>
            <a:r>
              <a:rPr lang="es-ES" sz="1400" dirty="0">
                <a:hlinkClick r:id="rId3"/>
              </a:rPr>
              <a:t>://eventos.unizar.es/</a:t>
            </a:r>
            <a:r>
              <a:rPr lang="es-ES" sz="1400" dirty="0" err="1">
                <a:hlinkClick r:id="rId3"/>
              </a:rPr>
              <a:t>go</a:t>
            </a:r>
            <a:r>
              <a:rPr lang="es-ES" sz="1400" dirty="0">
                <a:hlinkClick r:id="rId3"/>
              </a:rPr>
              <a:t>/</a:t>
            </a:r>
            <a:r>
              <a:rPr lang="es-ES" sz="1400" dirty="0" err="1">
                <a:hlinkClick r:id="rId3"/>
              </a:rPr>
              <a:t>enseñanzaderciv_sxxi</a:t>
            </a:r>
            <a:endParaRPr lang="es-ES" sz="1400" dirty="0" smtClean="0"/>
          </a:p>
          <a:p>
            <a:endParaRPr lang="es-ES" sz="1400" dirty="0"/>
          </a:p>
          <a:p>
            <a:r>
              <a:rPr lang="es-ES" sz="1400" dirty="0" smtClean="0"/>
              <a:t>Allí puede encontrar, entre otras cosas: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Alojamientos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Posibilidad de presentar comunicaciones (fechas y requisitos)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Inscripción (a través de la web)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Precios  del Congreso: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s-ES" sz="1400" dirty="0" smtClean="0"/>
              <a:t>Presencial:</a:t>
            </a:r>
          </a:p>
          <a:p>
            <a:pPr marL="796925" lvl="1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Público en general: 130 euros </a:t>
            </a:r>
          </a:p>
          <a:p>
            <a:pPr marL="796925" lvl="1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Miembros APPDC:   100 euros </a:t>
            </a:r>
          </a:p>
          <a:p>
            <a:pPr marL="898525" lvl="1" algn="just"/>
            <a:r>
              <a:rPr lang="es-ES" sz="1400" dirty="0" smtClean="0"/>
              <a:t>El precio de la inscripción incluye todas las actividades que se realicen en el marco del Congreso: materiales académicos, la opción de presentar una comunicación, acreditaciones y certificaciones, visita guiada y regalos, así como los cafés y comida de trabajo, más un cóctel y cena tras la clausura del congreso</a:t>
            </a:r>
            <a:endParaRPr lang="es-ES" sz="1400" b="1" i="1" dirty="0"/>
          </a:p>
          <a:p>
            <a:pPr marL="720725" lvl="1" indent="-263525">
              <a:buFont typeface="Wingdings" panose="05000000000000000000" pitchFamily="2" charset="2"/>
              <a:buChar char="§"/>
            </a:pPr>
            <a:endParaRPr lang="es-ES" sz="1400" b="1" i="1" dirty="0" smtClean="0"/>
          </a:p>
          <a:p>
            <a:pPr marL="720725" lvl="1" indent="-263525">
              <a:buFont typeface="Wingdings" panose="05000000000000000000" pitchFamily="2" charset="2"/>
              <a:buChar char="§"/>
            </a:pPr>
            <a:r>
              <a:rPr lang="es-ES" sz="1400" b="1" i="1" dirty="0" err="1" smtClean="0"/>
              <a:t>On</a:t>
            </a:r>
            <a:r>
              <a:rPr lang="es-ES" sz="1400" b="1" i="1" dirty="0" smtClean="0"/>
              <a:t> line</a:t>
            </a:r>
            <a:r>
              <a:rPr lang="es-ES" sz="1400" b="1" dirty="0" smtClean="0"/>
              <a:t>: 40 euros</a:t>
            </a:r>
            <a:r>
              <a:rPr lang="es-ES" sz="1400" dirty="0" smtClean="0"/>
              <a:t>, incluye: Conexión a la sesiones y certificado de asistencia. Se debe enviar correo electrónico para remitir el enlace.</a:t>
            </a:r>
          </a:p>
          <a:p>
            <a:pPr lvl="1"/>
            <a:endParaRPr lang="es-ES" sz="1400" dirty="0" smtClean="0"/>
          </a:p>
          <a:p>
            <a:endParaRPr lang="es-ES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525108" y="726826"/>
            <a:ext cx="328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Datos de interés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7" name="Imagen 4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5822464"/>
            <a:ext cx="3180863" cy="953476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304800" y="4291803"/>
            <a:ext cx="36654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Secretaría técnica:</a:t>
            </a:r>
          </a:p>
          <a:p>
            <a:endParaRPr lang="es-E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</a:rPr>
              <a:t>Yasmina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</a:rPr>
              <a:t>Vispo</a:t>
            </a:r>
            <a:r>
              <a:rPr lang="es-ES" sz="1400" b="1" smtClean="0">
                <a:solidFill>
                  <a:schemeClr val="accent1">
                    <a:lumMod val="50000"/>
                  </a:schemeClr>
                </a:solidFill>
              </a:rPr>
              <a:t> Martínez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(PTGAS)</a:t>
            </a:r>
          </a:p>
          <a:p>
            <a:r>
              <a:rPr lang="es-ES" sz="1400" b="1" dirty="0" smtClean="0">
                <a:hlinkClick r:id="rId6"/>
              </a:rPr>
              <a:t>yvispo@unizar.es</a:t>
            </a:r>
            <a:endParaRPr lang="es-ES" sz="1400" b="1" dirty="0" smtClean="0"/>
          </a:p>
          <a:p>
            <a:r>
              <a:rPr lang="es-ES" sz="1400" b="1" dirty="0" smtClean="0">
                <a:hlinkClick r:id="rId7"/>
              </a:rPr>
              <a:t>catedracivilyforal@unizar.es</a:t>
            </a:r>
            <a:endParaRPr lang="es-ES" sz="1400" b="1" dirty="0" smtClean="0"/>
          </a:p>
          <a:p>
            <a:r>
              <a:rPr lang="es-ES" b="1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3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70267" y="87324"/>
            <a:ext cx="7865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XXI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7819" y="1412066"/>
            <a:ext cx="61648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irección</a:t>
            </a:r>
          </a:p>
          <a:p>
            <a:pPr algn="ctr"/>
            <a:endParaRPr lang="es-ES" b="1" dirty="0" smtClean="0"/>
          </a:p>
          <a:p>
            <a:pPr algn="ctr"/>
            <a:r>
              <a:rPr lang="es-ES" sz="1600" b="1" dirty="0" smtClean="0"/>
              <a:t>Carmen </a:t>
            </a:r>
            <a:r>
              <a:rPr lang="es-ES" sz="1600" b="1" dirty="0" err="1"/>
              <a:t>Bayod</a:t>
            </a:r>
            <a:r>
              <a:rPr lang="es-ES" sz="1600" b="1" dirty="0"/>
              <a:t> López</a:t>
            </a:r>
            <a:endParaRPr lang="es-ES" sz="1600" dirty="0"/>
          </a:p>
          <a:p>
            <a:pPr algn="ctr"/>
            <a:r>
              <a:rPr lang="es-ES" sz="1600" i="1" dirty="0"/>
              <a:t>Catedrática de Derecho civil. Universidad de Zaragoza</a:t>
            </a:r>
            <a:endParaRPr lang="es-ES" sz="1600" dirty="0"/>
          </a:p>
          <a:p>
            <a:pPr algn="ctr"/>
            <a:r>
              <a:rPr lang="es-ES" sz="1600" i="1" dirty="0"/>
              <a:t>Directora de la Cátedra de Derecho civil y foral de Aragón</a:t>
            </a:r>
            <a:endParaRPr lang="es-ES" sz="1600" dirty="0"/>
          </a:p>
          <a:p>
            <a:pPr algn="ctr"/>
            <a:endParaRPr lang="es-ES" sz="1600" b="1" dirty="0" smtClean="0"/>
          </a:p>
          <a:p>
            <a:pPr algn="ctr"/>
            <a:r>
              <a:rPr lang="es-ES" sz="1600" b="1" dirty="0" smtClean="0"/>
              <a:t>José </a:t>
            </a:r>
            <a:r>
              <a:rPr lang="es-ES" sz="1600" b="1" dirty="0"/>
              <a:t>Manuel Busto Lago</a:t>
            </a:r>
            <a:endParaRPr lang="es-ES" sz="1600" dirty="0"/>
          </a:p>
          <a:p>
            <a:pPr algn="ctr"/>
            <a:r>
              <a:rPr lang="es-ES" sz="1600" i="1" dirty="0"/>
              <a:t>Catedrático de Derecho civil. Universidad de A Coruña</a:t>
            </a:r>
            <a:endParaRPr lang="es-ES" sz="1600" dirty="0"/>
          </a:p>
          <a:p>
            <a:pPr algn="ctr"/>
            <a:r>
              <a:rPr lang="es-ES" sz="1600" i="1" dirty="0"/>
              <a:t>Presidente de la Asociación de Profesoras y Profesores de Derecho civil</a:t>
            </a:r>
            <a:endParaRPr lang="es-ES" sz="1600" dirty="0"/>
          </a:p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945626" y="4385692"/>
            <a:ext cx="37067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Coordinación</a:t>
            </a:r>
          </a:p>
          <a:p>
            <a:pPr algn="ctr"/>
            <a:endParaRPr lang="es-ES" sz="1600" b="1" dirty="0"/>
          </a:p>
          <a:p>
            <a:pPr algn="ctr"/>
            <a:r>
              <a:rPr lang="es-ES" sz="1600" b="1" dirty="0" smtClean="0"/>
              <a:t>Gerardo </a:t>
            </a:r>
            <a:r>
              <a:rPr lang="es-ES" sz="1600" b="1" dirty="0"/>
              <a:t>Aguas Valero</a:t>
            </a:r>
            <a:endParaRPr lang="es-ES" sz="1600" dirty="0"/>
          </a:p>
          <a:p>
            <a:pPr algn="ctr"/>
            <a:r>
              <a:rPr lang="es-ES" sz="1600" i="1" dirty="0"/>
              <a:t>Doctorando. Universidad de Zaragoza</a:t>
            </a:r>
            <a:endParaRPr lang="es-ES" sz="1600" dirty="0"/>
          </a:p>
          <a:p>
            <a:pPr algn="ctr"/>
            <a:r>
              <a:rPr lang="es-ES" sz="1600" i="1" dirty="0"/>
              <a:t>Cátedra de Derecho civil y foral de Aragón</a:t>
            </a:r>
            <a:endParaRPr lang="es-ES" sz="1600" dirty="0"/>
          </a:p>
          <a:p>
            <a:pPr algn="ctr"/>
            <a:endParaRPr lang="es-ES" dirty="0"/>
          </a:p>
        </p:txBody>
      </p:sp>
      <p:sp>
        <p:nvSpPr>
          <p:cNvPr id="20" name="Marcador de número de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2</a:t>
            </a:fld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6019043" y="984612"/>
            <a:ext cx="3011283" cy="2955553"/>
            <a:chOff x="6019043" y="984612"/>
            <a:chExt cx="3011283" cy="295555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043" y="1056693"/>
              <a:ext cx="3011283" cy="24958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1" y="2559284"/>
              <a:ext cx="1282608" cy="13808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312" y="984612"/>
              <a:ext cx="1090439" cy="13833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Grupo 24"/>
          <p:cNvGrpSpPr/>
          <p:nvPr/>
        </p:nvGrpSpPr>
        <p:grpSpPr>
          <a:xfrm>
            <a:off x="570523" y="4248724"/>
            <a:ext cx="3696677" cy="2396306"/>
            <a:chOff x="570523" y="4248724"/>
            <a:chExt cx="3696677" cy="239630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3" y="4248724"/>
              <a:ext cx="3250928" cy="23963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153" y="5236308"/>
              <a:ext cx="1141047" cy="13973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73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Ponentes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753405"/>
            <a:ext cx="9144000" cy="70096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s-ES" sz="1450" dirty="0" smtClean="0"/>
              <a:t>Dr</a:t>
            </a:r>
            <a:r>
              <a:rPr lang="es-ES" sz="1450" dirty="0"/>
              <a:t>. D. José Manuel Busto Lago</a:t>
            </a:r>
          </a:p>
          <a:p>
            <a:pPr algn="ctr"/>
            <a:r>
              <a:rPr lang="es-ES" sz="1450" i="1" dirty="0"/>
              <a:t>Catedrático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A Coruña</a:t>
            </a:r>
            <a:endParaRPr lang="es-ES" sz="1450" dirty="0"/>
          </a:p>
          <a:p>
            <a:pPr algn="ctr"/>
            <a:r>
              <a:rPr lang="es-ES" sz="1450" i="1" dirty="0"/>
              <a:t> </a:t>
            </a:r>
            <a:endParaRPr lang="es-ES" sz="1450" dirty="0"/>
          </a:p>
          <a:p>
            <a:pPr algn="ctr"/>
            <a:r>
              <a:rPr lang="es-ES" sz="1450" dirty="0"/>
              <a:t>Dr. D. Ángel Carrasco Perera</a:t>
            </a:r>
          </a:p>
          <a:p>
            <a:pPr algn="ctr"/>
            <a:r>
              <a:rPr lang="es-ES" sz="1450" i="1" dirty="0"/>
              <a:t>Catedrático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Castilla-La Mancha</a:t>
            </a:r>
            <a:endParaRPr lang="es-ES" sz="1450" dirty="0"/>
          </a:p>
          <a:p>
            <a:pPr algn="ctr"/>
            <a:r>
              <a:rPr lang="es-ES" sz="1450" dirty="0"/>
              <a:t> </a:t>
            </a:r>
          </a:p>
          <a:p>
            <a:pPr algn="ctr"/>
            <a:r>
              <a:rPr lang="es-ES" sz="1450" dirty="0"/>
              <a:t>Dr. D. Guillermo </a:t>
            </a:r>
            <a:r>
              <a:rPr lang="es-ES" sz="1450" dirty="0" err="1"/>
              <a:t>Cerdeira</a:t>
            </a:r>
            <a:r>
              <a:rPr lang="es-ES" sz="1450" dirty="0"/>
              <a:t> y Bravo de Mansilla</a:t>
            </a:r>
          </a:p>
          <a:p>
            <a:pPr algn="ctr"/>
            <a:r>
              <a:rPr lang="es-ES" sz="1450" i="1" dirty="0"/>
              <a:t>Catedrático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Sevilla</a:t>
            </a:r>
            <a:endParaRPr lang="es-ES" sz="1450" dirty="0"/>
          </a:p>
          <a:p>
            <a:pPr algn="ctr"/>
            <a:r>
              <a:rPr lang="es-ES" sz="1450" i="1" dirty="0"/>
              <a:t> </a:t>
            </a:r>
            <a:endParaRPr lang="es-ES" sz="1450" dirty="0"/>
          </a:p>
          <a:p>
            <a:pPr algn="ctr"/>
            <a:r>
              <a:rPr lang="es-ES" sz="1450" dirty="0"/>
              <a:t>Dra. Dª María Dolores </a:t>
            </a:r>
            <a:r>
              <a:rPr lang="es-ES" sz="1450" dirty="0" err="1"/>
              <a:t>Cervilla</a:t>
            </a:r>
            <a:r>
              <a:rPr lang="es-ES" sz="1450" dirty="0"/>
              <a:t> Garzón</a:t>
            </a:r>
          </a:p>
          <a:p>
            <a:pPr algn="ctr"/>
            <a:r>
              <a:rPr lang="es-ES" sz="1450" i="1" dirty="0"/>
              <a:t>Catedrática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Cádiz</a:t>
            </a:r>
            <a:endParaRPr lang="es-ES" sz="1450" dirty="0"/>
          </a:p>
          <a:p>
            <a:pPr algn="ctr"/>
            <a:endParaRPr lang="es-ES" sz="1450" i="1" dirty="0" smtClean="0"/>
          </a:p>
          <a:p>
            <a:pPr algn="ctr"/>
            <a:r>
              <a:rPr lang="es-ES" sz="1450" i="1" dirty="0"/>
              <a:t> </a:t>
            </a:r>
            <a:endParaRPr lang="es-ES" sz="1450" dirty="0"/>
          </a:p>
          <a:p>
            <a:pPr algn="ctr"/>
            <a:r>
              <a:rPr lang="es-ES" sz="1450" dirty="0"/>
              <a:t>Dra. Dª. María Ángeles </a:t>
            </a:r>
            <a:r>
              <a:rPr lang="es-ES" sz="1450" dirty="0" err="1"/>
              <a:t>Egusquiza</a:t>
            </a:r>
            <a:r>
              <a:rPr lang="es-ES" sz="1450" dirty="0"/>
              <a:t> </a:t>
            </a:r>
            <a:r>
              <a:rPr lang="es-ES" sz="1450" dirty="0" err="1"/>
              <a:t>Balmaseda</a:t>
            </a:r>
            <a:endParaRPr lang="es-ES" sz="1450" dirty="0"/>
          </a:p>
          <a:p>
            <a:pPr algn="ctr"/>
            <a:r>
              <a:rPr lang="es-ES" sz="1450" i="1" dirty="0"/>
              <a:t>Catedrática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Navarra</a:t>
            </a:r>
            <a:endParaRPr lang="es-ES" sz="1450" dirty="0"/>
          </a:p>
          <a:p>
            <a:pPr algn="ctr"/>
            <a:endParaRPr lang="es-ES" sz="1450" i="1" dirty="0" smtClean="0"/>
          </a:p>
          <a:p>
            <a:pPr algn="ctr"/>
            <a:r>
              <a:rPr lang="es-ES" sz="1450" i="1" dirty="0"/>
              <a:t> </a:t>
            </a:r>
            <a:endParaRPr lang="es-ES" sz="1450" dirty="0"/>
          </a:p>
          <a:p>
            <a:pPr algn="ctr"/>
            <a:r>
              <a:rPr lang="es-ES" sz="1450" dirty="0"/>
              <a:t>Dr. D. Gorka Galicia </a:t>
            </a:r>
            <a:r>
              <a:rPr lang="es-ES" sz="1450" dirty="0" err="1"/>
              <a:t>Aizpurua</a:t>
            </a:r>
            <a:endParaRPr lang="es-ES" sz="1450" dirty="0"/>
          </a:p>
          <a:p>
            <a:pPr algn="ctr"/>
            <a:r>
              <a:rPr lang="es-ES" sz="1450" dirty="0"/>
              <a:t>Catedrático de Derecho civil</a:t>
            </a:r>
          </a:p>
          <a:p>
            <a:pPr algn="ctr"/>
            <a:r>
              <a:rPr lang="es-ES" sz="1450" dirty="0"/>
              <a:t>Universidad del País Vasco</a:t>
            </a:r>
          </a:p>
          <a:p>
            <a:pPr algn="ctr"/>
            <a:endParaRPr lang="es-ES" sz="1450" dirty="0" smtClean="0"/>
          </a:p>
          <a:p>
            <a:pPr algn="ctr"/>
            <a:endParaRPr lang="es-ES" sz="1450" dirty="0"/>
          </a:p>
          <a:p>
            <a:pPr algn="ctr"/>
            <a:endParaRPr lang="es-ES" sz="1450" dirty="0" smtClean="0"/>
          </a:p>
          <a:p>
            <a:pPr algn="ctr"/>
            <a:r>
              <a:rPr lang="es-ES" sz="1450" dirty="0"/>
              <a:t> </a:t>
            </a:r>
          </a:p>
          <a:p>
            <a:pPr algn="ctr"/>
            <a:endParaRPr lang="es-ES" sz="1450" dirty="0" smtClean="0"/>
          </a:p>
          <a:p>
            <a:pPr algn="ctr"/>
            <a:endParaRPr lang="es-ES" sz="1450" dirty="0"/>
          </a:p>
          <a:p>
            <a:pPr algn="ctr"/>
            <a:r>
              <a:rPr lang="es-ES" sz="1450" dirty="0" smtClean="0"/>
              <a:t>Dra. Dª. María Paz García Rubio</a:t>
            </a:r>
          </a:p>
          <a:p>
            <a:pPr algn="ctr"/>
            <a:r>
              <a:rPr lang="es-ES" sz="1450" i="1" dirty="0" smtClean="0"/>
              <a:t>Catedrática </a:t>
            </a:r>
            <a:r>
              <a:rPr lang="es-ES" sz="1450" i="1" dirty="0"/>
              <a:t>de Universidad</a:t>
            </a:r>
            <a:endParaRPr lang="es-ES" sz="1450" dirty="0"/>
          </a:p>
          <a:p>
            <a:pPr algn="ctr"/>
            <a:r>
              <a:rPr lang="es-ES" sz="1450" i="1" dirty="0"/>
              <a:t>Universidad de Santiago de Compostela</a:t>
            </a:r>
            <a:endParaRPr lang="es-ES" sz="1450" dirty="0"/>
          </a:p>
          <a:p>
            <a:pPr algn="ctr"/>
            <a:r>
              <a:rPr lang="es-ES" sz="1450" i="1" dirty="0"/>
              <a:t>Vocal de la Comisión de Codificación</a:t>
            </a:r>
            <a:endParaRPr lang="es-ES" sz="1450" dirty="0"/>
          </a:p>
          <a:p>
            <a:pPr algn="ctr"/>
            <a:endParaRPr lang="es-ES" sz="1450" i="1" dirty="0" smtClean="0"/>
          </a:p>
          <a:p>
            <a:pPr algn="ctr"/>
            <a:r>
              <a:rPr lang="es-ES" sz="1450" i="1" dirty="0"/>
              <a:t> </a:t>
            </a:r>
            <a:endParaRPr lang="es-ES" sz="1450" dirty="0"/>
          </a:p>
          <a:p>
            <a:pPr algn="ctr"/>
            <a:r>
              <a:rPr lang="es-ES" sz="1450" dirty="0"/>
              <a:t>Dr. D. Carlos Martínez de Aguirre y </a:t>
            </a:r>
            <a:r>
              <a:rPr lang="es-ES" sz="1450" dirty="0" err="1"/>
              <a:t>Aldaz</a:t>
            </a:r>
            <a:endParaRPr lang="es-ES" sz="1450" dirty="0"/>
          </a:p>
          <a:p>
            <a:pPr algn="ctr"/>
            <a:r>
              <a:rPr lang="es-ES" sz="1450" i="1" dirty="0"/>
              <a:t>Catedrático de Derecho civil </a:t>
            </a:r>
            <a:endParaRPr lang="es-ES" sz="1450" dirty="0"/>
          </a:p>
          <a:p>
            <a:pPr algn="ctr"/>
            <a:r>
              <a:rPr lang="es-ES" sz="1450" i="1" dirty="0"/>
              <a:t>Universidad de Zaragoza</a:t>
            </a:r>
            <a:endParaRPr lang="es-ES" sz="1450" dirty="0"/>
          </a:p>
          <a:p>
            <a:pPr algn="ctr"/>
            <a:r>
              <a:rPr lang="es-ES" sz="1450" i="1" dirty="0"/>
              <a:t> </a:t>
            </a:r>
            <a:endParaRPr lang="es-ES" sz="1450" dirty="0"/>
          </a:p>
          <a:p>
            <a:pPr algn="ctr"/>
            <a:endParaRPr lang="es-ES" sz="1450" dirty="0" smtClean="0"/>
          </a:p>
          <a:p>
            <a:pPr algn="ctr"/>
            <a:r>
              <a:rPr lang="es-ES" sz="1450" dirty="0" smtClean="0"/>
              <a:t>Dr</a:t>
            </a:r>
            <a:r>
              <a:rPr lang="es-ES" sz="1450" dirty="0"/>
              <a:t>. D. Antoni </a:t>
            </a:r>
            <a:r>
              <a:rPr lang="es-ES" sz="1450" dirty="0" err="1"/>
              <a:t>Vaquer</a:t>
            </a:r>
            <a:r>
              <a:rPr lang="es-ES" sz="1450" dirty="0"/>
              <a:t> </a:t>
            </a:r>
            <a:r>
              <a:rPr lang="es-ES" sz="1450" dirty="0" err="1"/>
              <a:t>Aloy</a:t>
            </a:r>
            <a:endParaRPr lang="es-ES" sz="1450" dirty="0"/>
          </a:p>
          <a:p>
            <a:pPr algn="ctr"/>
            <a:r>
              <a:rPr lang="es-ES" sz="1450" i="1" dirty="0"/>
              <a:t>Catedrático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Lérida</a:t>
            </a:r>
            <a:endParaRPr lang="es-ES" sz="1450" dirty="0"/>
          </a:p>
          <a:p>
            <a:pPr algn="ctr"/>
            <a:r>
              <a:rPr lang="es-ES" sz="1450" i="1" dirty="0"/>
              <a:t> </a:t>
            </a:r>
            <a:endParaRPr lang="es-ES" sz="1450" dirty="0"/>
          </a:p>
          <a:p>
            <a:pPr algn="ctr"/>
            <a:endParaRPr lang="es-ES" sz="1450" dirty="0" smtClean="0"/>
          </a:p>
          <a:p>
            <a:pPr algn="ctr"/>
            <a:r>
              <a:rPr lang="es-ES" sz="1450" dirty="0" smtClean="0"/>
              <a:t>Dr</a:t>
            </a:r>
            <a:r>
              <a:rPr lang="es-ES" sz="1450" dirty="0"/>
              <a:t>. D. José Ramón de </a:t>
            </a:r>
            <a:r>
              <a:rPr lang="es-ES" sz="1450" dirty="0" err="1"/>
              <a:t>Verda</a:t>
            </a:r>
            <a:r>
              <a:rPr lang="es-ES" sz="1450" dirty="0"/>
              <a:t> y </a:t>
            </a:r>
            <a:r>
              <a:rPr lang="es-ES" sz="1450" dirty="0" err="1"/>
              <a:t>Beamonte</a:t>
            </a:r>
            <a:endParaRPr lang="es-ES" sz="1450" dirty="0"/>
          </a:p>
          <a:p>
            <a:pPr algn="ctr"/>
            <a:r>
              <a:rPr lang="es-ES" sz="1450" i="1" dirty="0"/>
              <a:t>Catedrático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Valencia</a:t>
            </a:r>
            <a:endParaRPr lang="es-ES" sz="1450" dirty="0"/>
          </a:p>
          <a:p>
            <a:pPr algn="ctr"/>
            <a:r>
              <a:rPr lang="es-ES" sz="1450" b="1" dirty="0"/>
              <a:t> </a:t>
            </a:r>
            <a:endParaRPr lang="es-ES" sz="1450" dirty="0"/>
          </a:p>
          <a:p>
            <a:pPr algn="ctr"/>
            <a:endParaRPr lang="es-ES" sz="1450" dirty="0" smtClean="0"/>
          </a:p>
          <a:p>
            <a:pPr algn="ctr"/>
            <a:endParaRPr lang="es-ES" sz="1450" dirty="0" smtClean="0"/>
          </a:p>
          <a:p>
            <a:pPr algn="ctr"/>
            <a:r>
              <a:rPr lang="es-ES" sz="1450" dirty="0" smtClean="0"/>
              <a:t>Dr</a:t>
            </a:r>
            <a:r>
              <a:rPr lang="es-ES" sz="1450" dirty="0"/>
              <a:t>. D. Jordi </a:t>
            </a:r>
            <a:r>
              <a:rPr lang="es-ES" sz="1450" dirty="0" err="1"/>
              <a:t>Ribot</a:t>
            </a:r>
            <a:r>
              <a:rPr lang="es-ES" sz="1450" dirty="0"/>
              <a:t> Igualada</a:t>
            </a:r>
          </a:p>
          <a:p>
            <a:pPr algn="ctr"/>
            <a:r>
              <a:rPr lang="es-ES" sz="1450" i="1" dirty="0"/>
              <a:t>Catedrático de Derecho civil</a:t>
            </a:r>
            <a:endParaRPr lang="es-ES" sz="1450" dirty="0"/>
          </a:p>
          <a:p>
            <a:pPr algn="ctr"/>
            <a:r>
              <a:rPr lang="es-ES" sz="1450" i="1" dirty="0"/>
              <a:t>Universidad de </a:t>
            </a:r>
            <a:r>
              <a:rPr lang="es-ES" sz="1450" i="1" dirty="0" smtClean="0"/>
              <a:t>Girona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3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" y="500184"/>
            <a:ext cx="885213" cy="961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1406768"/>
            <a:ext cx="949447" cy="1086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" y="2469662"/>
            <a:ext cx="898769" cy="1234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7" y="3634153"/>
            <a:ext cx="984740" cy="1078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2" y="4704862"/>
            <a:ext cx="953476" cy="111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" y="5658338"/>
            <a:ext cx="1035538" cy="1297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39" y="617414"/>
            <a:ext cx="892540" cy="1281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83504"/>
            <a:ext cx="883138" cy="1305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3" y="3149598"/>
            <a:ext cx="1195754" cy="1148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6" y="4454769"/>
            <a:ext cx="1195755" cy="1187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69" y="5670061"/>
            <a:ext cx="1229580" cy="1187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16791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Ponentes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4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1713" y="1349113"/>
            <a:ext cx="350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Conferencia inaugural del Congreso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109273"/>
            <a:ext cx="3013023" cy="3080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809466" y="252154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Historia, memoria, prospectiva y proyecto</a:t>
            </a:r>
          </a:p>
          <a:p>
            <a:pPr algn="ctr"/>
            <a:r>
              <a:rPr lang="es-ES" dirty="0"/>
              <a:t>Jesús Delgado Echeverría</a:t>
            </a:r>
          </a:p>
          <a:p>
            <a:pPr algn="ctr"/>
            <a:r>
              <a:rPr lang="es-ES" dirty="0"/>
              <a:t>Catedrático de Derecho civil. </a:t>
            </a:r>
            <a:endParaRPr lang="es-ES" dirty="0" smtClean="0"/>
          </a:p>
          <a:p>
            <a:pPr algn="ctr"/>
            <a:r>
              <a:rPr lang="es-ES" dirty="0" smtClean="0"/>
              <a:t>Universidad </a:t>
            </a:r>
            <a:r>
              <a:rPr lang="es-ES" dirty="0"/>
              <a:t>de Zaragoza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2" y="4159769"/>
            <a:ext cx="2945569" cy="2405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adroTexto 13"/>
          <p:cNvSpPr txBox="1"/>
          <p:nvPr/>
        </p:nvSpPr>
        <p:spPr>
          <a:xfrm>
            <a:off x="3897444" y="5089163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21 de noviembre de 2024</a:t>
            </a:r>
          </a:p>
          <a:p>
            <a:pPr algn="ctr"/>
            <a:r>
              <a:rPr lang="es-ES" sz="1600" dirty="0" smtClean="0"/>
              <a:t>16.15 h.</a:t>
            </a:r>
          </a:p>
          <a:p>
            <a:pPr algn="ctr"/>
            <a:r>
              <a:rPr lang="es-ES" sz="1600" dirty="0" smtClean="0"/>
              <a:t>Sala Pilar </a:t>
            </a:r>
            <a:r>
              <a:rPr lang="es-ES" sz="1600" dirty="0" err="1" smtClean="0"/>
              <a:t>Sinués</a:t>
            </a:r>
            <a:r>
              <a:rPr lang="es-ES" sz="1600" dirty="0" smtClean="0"/>
              <a:t> </a:t>
            </a:r>
          </a:p>
          <a:p>
            <a:pPr algn="ctr"/>
            <a:r>
              <a:rPr lang="es-ES" sz="1600" dirty="0" smtClean="0"/>
              <a:t>Edificio Paraninfo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01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664542" y="47996"/>
            <a:ext cx="6479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5</a:t>
            </a:fld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5" y="566885"/>
            <a:ext cx="3207009" cy="252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3710146" y="785212"/>
            <a:ext cx="5276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u="sng" dirty="0">
                <a:solidFill>
                  <a:schemeClr val="accent1">
                    <a:lumMod val="50000"/>
                  </a:schemeClr>
                </a:solidFill>
              </a:rPr>
              <a:t>Día 21 de noviembre de 2024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sz="1400" dirty="0"/>
              <a:t> </a:t>
            </a:r>
          </a:p>
          <a:p>
            <a:pPr algn="just"/>
            <a:r>
              <a:rPr lang="es-ES" sz="1600" u="sng" dirty="0"/>
              <a:t>15.30 h</a:t>
            </a:r>
            <a:r>
              <a:rPr lang="es-ES" sz="1600" dirty="0"/>
              <a:t>. </a:t>
            </a:r>
            <a:r>
              <a:rPr lang="es-ES" sz="1600" b="1" i="1" dirty="0"/>
              <a:t>Acreditaciones </a:t>
            </a:r>
            <a:endParaRPr lang="es-ES" sz="1600" dirty="0"/>
          </a:p>
          <a:p>
            <a:pPr algn="just"/>
            <a:r>
              <a:rPr lang="es-ES" sz="1600" u="sng" dirty="0"/>
              <a:t>16.00 h</a:t>
            </a:r>
            <a:r>
              <a:rPr lang="es-ES" sz="1600" dirty="0"/>
              <a:t>. </a:t>
            </a:r>
            <a:r>
              <a:rPr lang="es-ES" sz="1600" b="1" i="1" dirty="0"/>
              <a:t>Inauguración</a:t>
            </a:r>
            <a:r>
              <a:rPr lang="es-ES" sz="1600" dirty="0"/>
              <a:t> </a:t>
            </a:r>
          </a:p>
          <a:p>
            <a:pPr algn="just"/>
            <a:r>
              <a:rPr lang="es-ES" sz="1600" dirty="0"/>
              <a:t>Autoridades </a:t>
            </a:r>
          </a:p>
          <a:p>
            <a:pPr algn="just"/>
            <a:r>
              <a:rPr lang="es-ES" sz="1600" i="1" dirty="0"/>
              <a:t>Rector Magnífico de la Universidad de Zaragoza</a:t>
            </a:r>
            <a:endParaRPr lang="es-ES" sz="1600" dirty="0"/>
          </a:p>
          <a:p>
            <a:pPr algn="just"/>
            <a:r>
              <a:rPr lang="es-ES" sz="1600" i="1" smtClean="0"/>
              <a:t>Decano </a:t>
            </a:r>
            <a:r>
              <a:rPr lang="es-ES" sz="1600" i="1" dirty="0"/>
              <a:t>Facultad de Derecho</a:t>
            </a:r>
            <a:endParaRPr lang="es-ES" sz="1600" dirty="0"/>
          </a:p>
          <a:p>
            <a:pPr algn="just"/>
            <a:r>
              <a:rPr lang="es-ES" sz="1600" i="1" dirty="0"/>
              <a:t>Director del Departamento de Derecho Privado</a:t>
            </a:r>
            <a:endParaRPr lang="es-ES" sz="1600" dirty="0"/>
          </a:p>
          <a:p>
            <a:pPr algn="just"/>
            <a:r>
              <a:rPr lang="es-ES" sz="1600" i="1" dirty="0"/>
              <a:t>Directores del Congreso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45660" y="3159061"/>
            <a:ext cx="88983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16.15 h</a:t>
            </a:r>
            <a:r>
              <a:rPr lang="es-ES" sz="1400" dirty="0"/>
              <a:t>. </a:t>
            </a:r>
            <a:r>
              <a:rPr lang="es-ES" sz="1400" b="1" i="1" dirty="0"/>
              <a:t>Conferencia </a:t>
            </a:r>
            <a:r>
              <a:rPr lang="es-ES" sz="1400" b="1" i="1" dirty="0" smtClean="0"/>
              <a:t>inaugural</a:t>
            </a:r>
            <a:endParaRPr lang="es-ES" sz="1400" dirty="0"/>
          </a:p>
          <a:p>
            <a:r>
              <a:rPr lang="es-ES" sz="1400" i="1" dirty="0"/>
              <a:t>Historia, memoria, prospectiva y proyecto</a:t>
            </a:r>
            <a:endParaRPr lang="es-ES" sz="1400" dirty="0"/>
          </a:p>
          <a:p>
            <a:r>
              <a:rPr lang="es-ES" sz="1400" dirty="0"/>
              <a:t>Jesús </a:t>
            </a:r>
            <a:r>
              <a:rPr lang="es-ES" sz="1400" cap="small" dirty="0"/>
              <a:t>Delgado Echeverría</a:t>
            </a:r>
            <a:endParaRPr lang="es-ES" sz="1400" dirty="0"/>
          </a:p>
          <a:p>
            <a:r>
              <a:rPr lang="es-ES" sz="1400" i="1" dirty="0"/>
              <a:t>Catedrático de Derecho civil. Universidad de Zaragoza</a:t>
            </a:r>
            <a:endParaRPr lang="es-ES" sz="1400" dirty="0"/>
          </a:p>
          <a:p>
            <a:r>
              <a:rPr lang="es-ES" sz="1400" dirty="0"/>
              <a:t> </a:t>
            </a:r>
          </a:p>
          <a:p>
            <a:pPr algn="ctr"/>
            <a:r>
              <a:rPr lang="es-ES" sz="1400" u="sng" dirty="0"/>
              <a:t>16.45 h</a:t>
            </a:r>
            <a:r>
              <a:rPr lang="es-ES" sz="1400" dirty="0"/>
              <a:t>. </a:t>
            </a:r>
            <a:r>
              <a:rPr lang="es-ES" sz="1400" b="1" dirty="0"/>
              <a:t>Mesa 1: </a:t>
            </a:r>
            <a:r>
              <a:rPr lang="es-ES" sz="1400" b="1" i="1" dirty="0"/>
              <a:t>El papel del Código civil en la enseñanza del Derecho </a:t>
            </a:r>
            <a:endParaRPr lang="es-ES" sz="1400" dirty="0"/>
          </a:p>
          <a:p>
            <a:pPr algn="ctr"/>
            <a:r>
              <a:rPr lang="es-ES" sz="1400" i="1" dirty="0"/>
              <a:t>Ponentes:</a:t>
            </a:r>
            <a:r>
              <a:rPr lang="es-ES" sz="1400" dirty="0"/>
              <a:t> </a:t>
            </a:r>
          </a:p>
          <a:p>
            <a:pPr algn="ctr"/>
            <a:r>
              <a:rPr lang="es-ES" sz="1400" dirty="0"/>
              <a:t>Guillermo </a:t>
            </a:r>
            <a:r>
              <a:rPr lang="es-ES" sz="1400" cap="small" dirty="0" err="1"/>
              <a:t>Cerdeira</a:t>
            </a:r>
            <a:r>
              <a:rPr lang="es-ES" sz="1400" cap="small" dirty="0"/>
              <a:t> </a:t>
            </a:r>
            <a:r>
              <a:rPr lang="es-ES" sz="1400" dirty="0"/>
              <a:t>y </a:t>
            </a:r>
            <a:r>
              <a:rPr lang="es-ES" sz="1400" cap="small" dirty="0"/>
              <a:t>Bravo de Mansilla</a:t>
            </a:r>
            <a:r>
              <a:rPr lang="es-ES" sz="1400" dirty="0"/>
              <a:t> (Universidad de Sevilla)</a:t>
            </a:r>
          </a:p>
          <a:p>
            <a:pPr algn="ctr"/>
            <a:r>
              <a:rPr lang="es-ES" sz="1400" dirty="0"/>
              <a:t>Gorka </a:t>
            </a:r>
            <a:r>
              <a:rPr lang="es-ES" sz="1400" cap="small" dirty="0"/>
              <a:t>Galicia </a:t>
            </a:r>
            <a:r>
              <a:rPr lang="es-ES" sz="1400" cap="small" dirty="0" err="1"/>
              <a:t>Aizpurua</a:t>
            </a:r>
            <a:r>
              <a:rPr lang="es-ES" sz="1400" dirty="0"/>
              <a:t> (Universidad del País Vasco) </a:t>
            </a:r>
          </a:p>
          <a:p>
            <a:pPr algn="ctr"/>
            <a:r>
              <a:rPr lang="es-ES" sz="1400" i="1" dirty="0"/>
              <a:t>Catedráticos de Derecho civil</a:t>
            </a:r>
            <a:r>
              <a:rPr lang="es-ES" sz="1400" dirty="0"/>
              <a:t>.</a:t>
            </a:r>
          </a:p>
          <a:p>
            <a:pPr algn="ctr"/>
            <a:r>
              <a:rPr lang="es-ES" sz="1400" i="1" dirty="0"/>
              <a:t>Relator: </a:t>
            </a:r>
            <a:endParaRPr lang="es-ES" sz="1400" dirty="0"/>
          </a:p>
          <a:p>
            <a:pPr algn="ctr"/>
            <a:r>
              <a:rPr lang="es-ES" sz="1400" dirty="0"/>
              <a:t>José Luis </a:t>
            </a:r>
            <a:r>
              <a:rPr lang="es-ES" sz="1400" cap="small" dirty="0" err="1"/>
              <a:t>Argudo</a:t>
            </a:r>
            <a:r>
              <a:rPr lang="es-ES" sz="1400" cap="small" dirty="0"/>
              <a:t> </a:t>
            </a:r>
            <a:r>
              <a:rPr lang="es-ES" sz="1400" cap="small" dirty="0" err="1"/>
              <a:t>Périz</a:t>
            </a:r>
            <a:r>
              <a:rPr lang="es-ES" sz="1400" dirty="0"/>
              <a:t> (Universidad de Zaragoza). </a:t>
            </a:r>
          </a:p>
          <a:p>
            <a:pPr algn="ctr"/>
            <a:r>
              <a:rPr lang="es-ES" sz="1400" dirty="0"/>
              <a:t>Profesor Titular de Derecho civil.</a:t>
            </a:r>
          </a:p>
          <a:p>
            <a:pPr algn="ctr"/>
            <a:r>
              <a:rPr lang="es-ES" sz="1400" i="1" dirty="0"/>
              <a:t>Moderador: </a:t>
            </a:r>
            <a:endParaRPr lang="es-ES" sz="1400" dirty="0"/>
          </a:p>
          <a:p>
            <a:pPr algn="ctr"/>
            <a:r>
              <a:rPr lang="es-ES" sz="1400" dirty="0"/>
              <a:t>Esther </a:t>
            </a:r>
            <a:r>
              <a:rPr lang="es-ES" sz="1400" cap="small" dirty="0" err="1"/>
              <a:t>Algarra</a:t>
            </a:r>
            <a:r>
              <a:rPr lang="es-ES" sz="1400" cap="small" dirty="0"/>
              <a:t> Prats</a:t>
            </a:r>
            <a:r>
              <a:rPr lang="es-ES" sz="1400" dirty="0"/>
              <a:t> (Universidad de Alicante). </a:t>
            </a:r>
          </a:p>
          <a:p>
            <a:pPr algn="ctr"/>
            <a:r>
              <a:rPr lang="es-ES" sz="1400" i="1" dirty="0"/>
              <a:t>Catedrática de Derecho civil</a:t>
            </a:r>
            <a:endParaRPr lang="es-ES" sz="1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6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</a:p>
          <a:p>
            <a:pPr algn="ctr"/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6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9902" y="769268"/>
            <a:ext cx="60335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17.30 h</a:t>
            </a:r>
            <a:r>
              <a:rPr lang="es-ES" sz="1400" dirty="0"/>
              <a:t>. </a:t>
            </a:r>
            <a:r>
              <a:rPr lang="es-ES" sz="1400" b="1" dirty="0"/>
              <a:t>Mesa 2</a:t>
            </a:r>
            <a:r>
              <a:rPr lang="es-ES" sz="1400" dirty="0"/>
              <a:t>: </a:t>
            </a:r>
            <a:r>
              <a:rPr lang="es-ES" sz="1400" b="1" i="1" dirty="0"/>
              <a:t>Fuentes del Derecho desde la perspectiva de la UE y la diversidad de Derechos civiles españoles</a:t>
            </a:r>
            <a:r>
              <a:rPr lang="es-ES" sz="1400" i="1" dirty="0"/>
              <a:t> </a:t>
            </a:r>
            <a:endParaRPr lang="es-ES" sz="1400" dirty="0"/>
          </a:p>
          <a:p>
            <a:endParaRPr lang="es-ES" sz="1400" i="1" dirty="0" smtClean="0"/>
          </a:p>
          <a:p>
            <a:r>
              <a:rPr lang="es-ES" sz="1400" i="1" dirty="0" smtClean="0"/>
              <a:t>Ponentes</a:t>
            </a:r>
            <a:r>
              <a:rPr lang="es-ES" sz="1400" i="1" dirty="0"/>
              <a:t>:</a:t>
            </a:r>
            <a:r>
              <a:rPr lang="es-ES" sz="1400" dirty="0"/>
              <a:t> </a:t>
            </a:r>
          </a:p>
          <a:p>
            <a:pPr marL="179388"/>
            <a:r>
              <a:rPr lang="es-ES" sz="1400" dirty="0"/>
              <a:t>José Manuel</a:t>
            </a:r>
            <a:r>
              <a:rPr lang="es-ES" sz="1400" cap="small" dirty="0"/>
              <a:t> Busto Lago</a:t>
            </a:r>
            <a:r>
              <a:rPr lang="es-ES" sz="1400" dirty="0"/>
              <a:t> (Universidad de A Coruña) </a:t>
            </a:r>
          </a:p>
          <a:p>
            <a:pPr marL="179388"/>
            <a:r>
              <a:rPr lang="es-ES" sz="1400" dirty="0"/>
              <a:t>María Ángeles </a:t>
            </a:r>
            <a:r>
              <a:rPr lang="es-ES" sz="1400" cap="small" dirty="0" err="1"/>
              <a:t>Egusquiza</a:t>
            </a:r>
            <a:r>
              <a:rPr lang="es-ES" sz="1400" cap="small" dirty="0"/>
              <a:t> </a:t>
            </a:r>
            <a:r>
              <a:rPr lang="es-ES" sz="1400" cap="small" dirty="0" err="1"/>
              <a:t>Balmaseda</a:t>
            </a:r>
            <a:r>
              <a:rPr lang="es-ES" sz="1400" dirty="0"/>
              <a:t> (Universidad de Navarra)</a:t>
            </a:r>
          </a:p>
          <a:p>
            <a:pPr marL="179388"/>
            <a:r>
              <a:rPr lang="es-ES" sz="1400" i="1" dirty="0"/>
              <a:t>Catedráticos de Derecho </a:t>
            </a:r>
            <a:r>
              <a:rPr lang="es-ES" sz="1400" i="1" dirty="0" smtClean="0"/>
              <a:t>civil</a:t>
            </a:r>
            <a:r>
              <a:rPr lang="es-ES" sz="1400" i="1" dirty="0"/>
              <a:t> </a:t>
            </a:r>
            <a:endParaRPr lang="es-ES" sz="1400" dirty="0"/>
          </a:p>
          <a:p>
            <a:r>
              <a:rPr lang="es-ES" sz="1400" i="1" dirty="0"/>
              <a:t>Relator: </a:t>
            </a:r>
            <a:endParaRPr lang="es-ES" sz="1400" dirty="0"/>
          </a:p>
          <a:p>
            <a:pPr marL="179388"/>
            <a:r>
              <a:rPr lang="es-ES" sz="1400" dirty="0"/>
              <a:t>José Antonio </a:t>
            </a:r>
            <a:r>
              <a:rPr lang="es-ES" sz="1400" cap="small" dirty="0"/>
              <a:t>Serrano García</a:t>
            </a:r>
            <a:r>
              <a:rPr lang="es-ES" sz="1400" dirty="0"/>
              <a:t> (Universidad de Zaragoza) </a:t>
            </a:r>
          </a:p>
          <a:p>
            <a:pPr marL="179388"/>
            <a:r>
              <a:rPr lang="es-ES" sz="1400" i="1" dirty="0"/>
              <a:t>Catedrático de Derecho civil</a:t>
            </a:r>
            <a:r>
              <a:rPr lang="es-ES" sz="1400" dirty="0"/>
              <a:t>.</a:t>
            </a:r>
          </a:p>
          <a:p>
            <a:r>
              <a:rPr lang="es-ES" sz="1400" i="1" dirty="0"/>
              <a:t>Moderador:</a:t>
            </a:r>
            <a:r>
              <a:rPr lang="es-ES" sz="1400" dirty="0"/>
              <a:t> </a:t>
            </a:r>
          </a:p>
          <a:p>
            <a:pPr marL="179388"/>
            <a:r>
              <a:rPr lang="es-ES" sz="1400" dirty="0"/>
              <a:t>Natalia </a:t>
            </a:r>
            <a:r>
              <a:rPr lang="es-ES" sz="1400" cap="small" dirty="0"/>
              <a:t>Álvarez Lata</a:t>
            </a:r>
            <a:r>
              <a:rPr lang="es-ES" sz="1400" dirty="0"/>
              <a:t> (Universidad a Coruña)</a:t>
            </a:r>
          </a:p>
          <a:p>
            <a:pPr marL="179388"/>
            <a:r>
              <a:rPr lang="es-ES" sz="1400" dirty="0"/>
              <a:t>Catedrática de Derecho civil</a:t>
            </a:r>
          </a:p>
          <a:p>
            <a:r>
              <a:rPr lang="es-ES" sz="1400" dirty="0"/>
              <a:t> </a:t>
            </a:r>
          </a:p>
          <a:p>
            <a:r>
              <a:rPr lang="es-ES" sz="1400" dirty="0"/>
              <a:t> </a:t>
            </a:r>
            <a:r>
              <a:rPr lang="es-ES" sz="1400" u="sng" dirty="0" smtClean="0"/>
              <a:t>18.15 </a:t>
            </a:r>
            <a:r>
              <a:rPr lang="es-ES" sz="1400" u="sng" dirty="0"/>
              <a:t>h.</a:t>
            </a:r>
            <a:r>
              <a:rPr lang="es-ES" sz="1400" dirty="0"/>
              <a:t> </a:t>
            </a:r>
            <a:r>
              <a:rPr lang="es-ES" sz="1400" b="1" i="1" dirty="0"/>
              <a:t>Pausa café.</a:t>
            </a:r>
            <a:r>
              <a:rPr lang="es-ES" sz="1400" dirty="0"/>
              <a:t>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639005" y="1015568"/>
            <a:ext cx="3311940" cy="3278092"/>
            <a:chOff x="5374860" y="964123"/>
            <a:chExt cx="3207009" cy="289584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860" y="964123"/>
              <a:ext cx="3207009" cy="28958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CuadroTexto 3"/>
            <p:cNvSpPr txBox="1"/>
            <p:nvPr/>
          </p:nvSpPr>
          <p:spPr>
            <a:xfrm>
              <a:off x="5561350" y="3552669"/>
              <a:ext cx="2780675" cy="23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i="1" u="sng" dirty="0">
                  <a:solidFill>
                    <a:schemeClr val="bg1"/>
                  </a:solidFill>
                </a:rPr>
                <a:t>Día 21 de noviembre de 2024</a:t>
              </a:r>
              <a:endParaRPr lang="es-E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642454" y="4120708"/>
            <a:ext cx="72177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18.30h</a:t>
            </a:r>
            <a:r>
              <a:rPr lang="es-ES" sz="1400" dirty="0"/>
              <a:t>. </a:t>
            </a:r>
            <a:r>
              <a:rPr lang="es-ES" sz="1400" b="1" i="1" dirty="0"/>
              <a:t>Relatores de mesa y encuestas</a:t>
            </a:r>
            <a:r>
              <a:rPr lang="es-ES" sz="1400" dirty="0"/>
              <a:t>. </a:t>
            </a:r>
          </a:p>
          <a:p>
            <a:pPr marL="90488"/>
            <a:endParaRPr lang="es-ES" sz="1400" dirty="0" smtClean="0"/>
          </a:p>
          <a:p>
            <a:pPr marL="90488"/>
            <a:r>
              <a:rPr lang="es-ES" sz="1400" dirty="0" smtClean="0"/>
              <a:t>José </a:t>
            </a:r>
            <a:r>
              <a:rPr lang="es-ES" sz="1400" dirty="0"/>
              <a:t>Antonio </a:t>
            </a:r>
            <a:r>
              <a:rPr lang="es-ES" sz="1400" cap="small" dirty="0"/>
              <a:t>Serrano García</a:t>
            </a:r>
            <a:r>
              <a:rPr lang="es-ES" sz="1400" dirty="0"/>
              <a:t>.  </a:t>
            </a:r>
            <a:r>
              <a:rPr lang="es-ES" sz="1400" i="1" dirty="0"/>
              <a:t>Catedrático de Derecho civil</a:t>
            </a:r>
            <a:endParaRPr lang="es-ES" sz="1400" dirty="0"/>
          </a:p>
          <a:p>
            <a:pPr marL="90488"/>
            <a:r>
              <a:rPr lang="es-ES" sz="1400" dirty="0"/>
              <a:t>José Luis </a:t>
            </a:r>
            <a:r>
              <a:rPr lang="es-ES" sz="1400" cap="small" dirty="0" err="1"/>
              <a:t>Argudo</a:t>
            </a:r>
            <a:r>
              <a:rPr lang="es-ES" sz="1400" cap="small" dirty="0"/>
              <a:t> </a:t>
            </a:r>
            <a:r>
              <a:rPr lang="es-ES" sz="1400" cap="small" dirty="0" err="1"/>
              <a:t>Périz</a:t>
            </a:r>
            <a:r>
              <a:rPr lang="es-ES" sz="1400" dirty="0"/>
              <a:t>. </a:t>
            </a:r>
            <a:r>
              <a:rPr lang="es-ES" sz="1400" i="1" dirty="0"/>
              <a:t>Profesor Titular de Universidad</a:t>
            </a:r>
            <a:endParaRPr lang="es-ES" sz="1400" dirty="0"/>
          </a:p>
          <a:p>
            <a:r>
              <a:rPr lang="es-ES" sz="1400" dirty="0"/>
              <a:t>  </a:t>
            </a:r>
          </a:p>
          <a:p>
            <a:r>
              <a:rPr lang="es-ES" sz="1400" u="sng" dirty="0"/>
              <a:t>18.45</a:t>
            </a:r>
            <a:r>
              <a:rPr lang="es-ES" sz="1400" dirty="0"/>
              <a:t>. </a:t>
            </a:r>
            <a:r>
              <a:rPr lang="es-ES" sz="1400" b="1" i="1" dirty="0"/>
              <a:t>Debate de ideas y comunicaciones</a:t>
            </a:r>
            <a:r>
              <a:rPr lang="es-ES" sz="1400" i="1" dirty="0"/>
              <a:t>.</a:t>
            </a:r>
            <a:endParaRPr lang="es-ES" sz="1400" dirty="0"/>
          </a:p>
          <a:p>
            <a:pPr marL="90488"/>
            <a:r>
              <a:rPr lang="es-ES" sz="1400" i="1" dirty="0"/>
              <a:t>Moderador</a:t>
            </a:r>
            <a:endParaRPr lang="es-ES" sz="1400" dirty="0"/>
          </a:p>
          <a:p>
            <a:pPr marL="90488"/>
            <a:r>
              <a:rPr lang="es-ES" sz="1400" dirty="0"/>
              <a:t>Esther </a:t>
            </a:r>
            <a:r>
              <a:rPr lang="es-ES" sz="1400" dirty="0" err="1"/>
              <a:t>Algarra</a:t>
            </a:r>
            <a:r>
              <a:rPr lang="es-ES" sz="1400" dirty="0"/>
              <a:t> Prats.  </a:t>
            </a:r>
            <a:r>
              <a:rPr lang="es-ES" sz="1400" i="1" dirty="0"/>
              <a:t>Catedrática de Derecho civil</a:t>
            </a:r>
            <a:endParaRPr lang="es-ES" sz="1400" dirty="0"/>
          </a:p>
          <a:p>
            <a:r>
              <a:rPr lang="es-ES" sz="1400" dirty="0"/>
              <a:t> </a:t>
            </a:r>
          </a:p>
          <a:p>
            <a:r>
              <a:rPr lang="es-ES" sz="1400" u="sng" dirty="0"/>
              <a:t>19.30</a:t>
            </a:r>
            <a:r>
              <a:rPr lang="es-ES" sz="1400" dirty="0"/>
              <a:t>. </a:t>
            </a:r>
            <a:r>
              <a:rPr lang="es-ES" sz="1400" b="1" i="1" dirty="0"/>
              <a:t>Relator General</a:t>
            </a:r>
            <a:r>
              <a:rPr lang="es-ES" sz="1400" dirty="0" smtClean="0"/>
              <a:t>.</a:t>
            </a:r>
            <a:endParaRPr lang="es-ES" sz="1400" dirty="0"/>
          </a:p>
          <a:p>
            <a:pPr marL="90488"/>
            <a:r>
              <a:rPr lang="es-ES" sz="1400" i="1" dirty="0"/>
              <a:t>Conclusiones a cargo de:</a:t>
            </a:r>
            <a:endParaRPr lang="es-ES" sz="1400" dirty="0"/>
          </a:p>
          <a:p>
            <a:pPr marL="90488"/>
            <a:r>
              <a:rPr lang="es-ES" sz="1400" dirty="0"/>
              <a:t>Miguel </a:t>
            </a:r>
            <a:r>
              <a:rPr lang="es-ES" sz="1400" cap="small" dirty="0" err="1"/>
              <a:t>Lacruz</a:t>
            </a:r>
            <a:r>
              <a:rPr lang="es-ES" sz="1400" cap="small" dirty="0"/>
              <a:t> Mantecón</a:t>
            </a:r>
            <a:r>
              <a:rPr lang="es-ES" sz="1400" dirty="0"/>
              <a:t>. </a:t>
            </a:r>
            <a:r>
              <a:rPr lang="es-ES" sz="1400" i="1" dirty="0"/>
              <a:t>Profesor Titular de Derecho civil</a:t>
            </a:r>
            <a:r>
              <a:rPr lang="es-ES" sz="1400" dirty="0"/>
              <a:t>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3807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79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7</a:t>
            </a:fld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6958" y="633107"/>
            <a:ext cx="3506807" cy="2546511"/>
            <a:chOff x="5569732" y="911659"/>
            <a:chExt cx="3506807" cy="35552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732" y="911659"/>
              <a:ext cx="3311940" cy="32780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ángulo 1"/>
            <p:cNvSpPr/>
            <p:nvPr/>
          </p:nvSpPr>
          <p:spPr>
            <a:xfrm>
              <a:off x="5591326" y="4005242"/>
              <a:ext cx="348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Día 22 de noviembre de 2024</a:t>
              </a:r>
            </a:p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Sesión de mañana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384964" y="661953"/>
            <a:ext cx="4685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9.00 h</a:t>
            </a:r>
            <a:r>
              <a:rPr lang="es-ES" sz="1400" dirty="0"/>
              <a:t>. </a:t>
            </a:r>
            <a:r>
              <a:rPr lang="es-ES" sz="1400" b="1" dirty="0"/>
              <a:t>Mesa 3: </a:t>
            </a:r>
            <a:r>
              <a:rPr lang="es-ES" sz="1400" b="1" i="1" dirty="0"/>
              <a:t>Derechos humanos, persona y autonomía de la </a:t>
            </a:r>
            <a:r>
              <a:rPr lang="es-ES" sz="1400" b="1" i="1" dirty="0" smtClean="0"/>
              <a:t>voluntad</a:t>
            </a:r>
            <a:endParaRPr lang="es-ES" sz="1400" i="1" dirty="0" smtClean="0"/>
          </a:p>
          <a:p>
            <a:r>
              <a:rPr lang="es-ES" sz="1400" i="1" dirty="0" smtClean="0"/>
              <a:t>Ponentes</a:t>
            </a:r>
            <a:r>
              <a:rPr lang="es-ES" sz="1400" i="1" dirty="0"/>
              <a:t>:</a:t>
            </a:r>
            <a:r>
              <a:rPr lang="es-ES" sz="1400" dirty="0"/>
              <a:t> </a:t>
            </a:r>
          </a:p>
          <a:p>
            <a:pPr marL="179388"/>
            <a:r>
              <a:rPr lang="es-ES" sz="1400" dirty="0"/>
              <a:t>María Dolores </a:t>
            </a:r>
            <a:r>
              <a:rPr lang="es-ES" sz="1400" cap="small" dirty="0" err="1"/>
              <a:t>Cervilla</a:t>
            </a:r>
            <a:r>
              <a:rPr lang="es-ES" sz="1400" cap="small" dirty="0"/>
              <a:t> Garzón</a:t>
            </a:r>
            <a:r>
              <a:rPr lang="es-ES" sz="1400" dirty="0"/>
              <a:t> (Universidad de Cádiz)</a:t>
            </a:r>
          </a:p>
          <a:p>
            <a:pPr marL="179388"/>
            <a:r>
              <a:rPr lang="es-ES" sz="1400" dirty="0"/>
              <a:t> Jordi </a:t>
            </a:r>
            <a:r>
              <a:rPr lang="es-ES" sz="1400" cap="small" dirty="0" err="1"/>
              <a:t>Ribot</a:t>
            </a:r>
            <a:r>
              <a:rPr lang="es-ES" sz="1400" cap="small" dirty="0"/>
              <a:t> Igualada </a:t>
            </a:r>
            <a:r>
              <a:rPr lang="es-ES" sz="1400" dirty="0"/>
              <a:t>(Universidad de Girona) </a:t>
            </a:r>
          </a:p>
          <a:p>
            <a:pPr marL="179388"/>
            <a:r>
              <a:rPr lang="es-ES" sz="1400" i="1" dirty="0"/>
              <a:t>Catedráticos de Derecho civil</a:t>
            </a:r>
            <a:endParaRPr lang="es-ES" sz="1400" dirty="0"/>
          </a:p>
          <a:p>
            <a:r>
              <a:rPr lang="es-ES" sz="1400" i="1" dirty="0"/>
              <a:t>Relator:</a:t>
            </a:r>
            <a:r>
              <a:rPr lang="es-ES" sz="1400" dirty="0"/>
              <a:t> </a:t>
            </a:r>
          </a:p>
          <a:p>
            <a:pPr marL="142875"/>
            <a:r>
              <a:rPr lang="es-ES" sz="1400" dirty="0"/>
              <a:t>Isaac </a:t>
            </a:r>
            <a:r>
              <a:rPr lang="es-ES" sz="1400" cap="small" dirty="0"/>
              <a:t>Tena </a:t>
            </a:r>
            <a:r>
              <a:rPr lang="es-ES" sz="1400" cap="small" dirty="0" err="1"/>
              <a:t>Piazuelo</a:t>
            </a:r>
            <a:r>
              <a:rPr lang="es-ES" sz="1400" dirty="0"/>
              <a:t> (Universidad de Zaragoza). </a:t>
            </a:r>
          </a:p>
          <a:p>
            <a:pPr marL="142875"/>
            <a:r>
              <a:rPr lang="es-ES" sz="1400" i="1" dirty="0"/>
              <a:t>Catedrático de Derecho civil</a:t>
            </a:r>
            <a:endParaRPr lang="es-ES" sz="1400" dirty="0"/>
          </a:p>
          <a:p>
            <a:r>
              <a:rPr lang="es-ES" sz="1400" i="1" dirty="0"/>
              <a:t>Moderador: </a:t>
            </a:r>
            <a:r>
              <a:rPr lang="es-ES" sz="1400" dirty="0"/>
              <a:t> </a:t>
            </a:r>
          </a:p>
          <a:p>
            <a:pPr marL="142875"/>
            <a:r>
              <a:rPr lang="es-ES" sz="1400" dirty="0"/>
              <a:t>Inmaculada </a:t>
            </a:r>
            <a:r>
              <a:rPr lang="es-ES" sz="1400" cap="small" dirty="0"/>
              <a:t>Barral Viñals</a:t>
            </a:r>
            <a:r>
              <a:rPr lang="es-ES" sz="1400" dirty="0"/>
              <a:t> (Universidad de Barcelona). </a:t>
            </a:r>
          </a:p>
          <a:p>
            <a:pPr marL="142875"/>
            <a:r>
              <a:rPr lang="es-ES" sz="1400" i="1" dirty="0"/>
              <a:t>Catedrática de Derecho civil</a:t>
            </a:r>
            <a:endParaRPr lang="es-ES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3476" y="3459088"/>
            <a:ext cx="477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9.45 h</a:t>
            </a:r>
            <a:r>
              <a:rPr lang="es-ES" sz="1400" dirty="0"/>
              <a:t>. </a:t>
            </a:r>
            <a:r>
              <a:rPr lang="es-ES" sz="1400" b="1" dirty="0"/>
              <a:t>Mesa 4</a:t>
            </a:r>
            <a:r>
              <a:rPr lang="es-ES" sz="1400" dirty="0"/>
              <a:t>: </a:t>
            </a:r>
            <a:r>
              <a:rPr lang="es-ES" sz="1400" b="1" i="1" dirty="0"/>
              <a:t>Sociedad, familia y herencia en el siglo XXI</a:t>
            </a:r>
            <a:endParaRPr lang="es-ES" sz="1400" dirty="0"/>
          </a:p>
          <a:p>
            <a:r>
              <a:rPr lang="es-ES" sz="1400" i="1" dirty="0"/>
              <a:t>Ponentes:</a:t>
            </a:r>
            <a:r>
              <a:rPr lang="es-ES" sz="1400" dirty="0"/>
              <a:t> </a:t>
            </a:r>
          </a:p>
          <a:p>
            <a:pPr marL="90488"/>
            <a:r>
              <a:rPr lang="es-ES" sz="1400" dirty="0"/>
              <a:t>José Ramón </a:t>
            </a:r>
            <a:r>
              <a:rPr lang="es-ES" sz="1400" cap="small" dirty="0"/>
              <a:t>de </a:t>
            </a:r>
            <a:r>
              <a:rPr lang="es-ES" sz="1400" cap="small" dirty="0" err="1"/>
              <a:t>Verda</a:t>
            </a:r>
            <a:r>
              <a:rPr lang="es-ES" sz="1400" cap="small" dirty="0"/>
              <a:t> y </a:t>
            </a:r>
            <a:r>
              <a:rPr lang="es-ES" sz="1400" cap="small" dirty="0" err="1"/>
              <a:t>Beamonte</a:t>
            </a:r>
            <a:r>
              <a:rPr lang="es-ES" sz="1400" dirty="0"/>
              <a:t> (Universidad de Valencia)  </a:t>
            </a:r>
          </a:p>
          <a:p>
            <a:pPr marL="90488"/>
            <a:r>
              <a:rPr lang="es-ES" sz="1400" dirty="0"/>
              <a:t>Antoni </a:t>
            </a:r>
            <a:r>
              <a:rPr lang="es-ES" sz="1400" cap="small" dirty="0" err="1"/>
              <a:t>Vaquer</a:t>
            </a:r>
            <a:r>
              <a:rPr lang="es-ES" sz="1400" cap="small" dirty="0"/>
              <a:t> </a:t>
            </a:r>
            <a:r>
              <a:rPr lang="es-ES" sz="1400" cap="small" dirty="0" err="1"/>
              <a:t>Aloy</a:t>
            </a:r>
            <a:r>
              <a:rPr lang="es-ES" sz="1400" dirty="0"/>
              <a:t> (Universidad de Lleida)</a:t>
            </a:r>
          </a:p>
          <a:p>
            <a:pPr marL="90488"/>
            <a:r>
              <a:rPr lang="es-ES" sz="1400" i="1" dirty="0"/>
              <a:t>Catedráticos de Derecho civil</a:t>
            </a:r>
            <a:endParaRPr lang="es-ES" sz="1400" dirty="0"/>
          </a:p>
          <a:p>
            <a:r>
              <a:rPr lang="es-ES" sz="1400" i="1" dirty="0"/>
              <a:t>Relator: </a:t>
            </a:r>
            <a:endParaRPr lang="es-ES" sz="1400" dirty="0"/>
          </a:p>
          <a:p>
            <a:pPr marL="90488"/>
            <a:r>
              <a:rPr lang="es-ES" sz="1400" dirty="0"/>
              <a:t>Cristina </a:t>
            </a:r>
            <a:r>
              <a:rPr lang="es-ES" sz="1400" cap="small" dirty="0" err="1"/>
              <a:t>Chárlez</a:t>
            </a:r>
            <a:r>
              <a:rPr lang="es-ES" sz="1400" cap="small" dirty="0"/>
              <a:t> Arán</a:t>
            </a:r>
            <a:r>
              <a:rPr lang="es-ES" sz="1400" dirty="0"/>
              <a:t>. (Universidad de Zaragoza)</a:t>
            </a:r>
          </a:p>
          <a:p>
            <a:pPr marL="90488"/>
            <a:r>
              <a:rPr lang="es-ES" sz="1400" i="1" dirty="0"/>
              <a:t>Profesora Asociada de Derecho civil </a:t>
            </a:r>
            <a:endParaRPr lang="es-ES" sz="1400" dirty="0"/>
          </a:p>
          <a:p>
            <a:r>
              <a:rPr lang="es-ES" sz="1400" i="1" dirty="0"/>
              <a:t>Moderador:</a:t>
            </a:r>
            <a:r>
              <a:rPr lang="es-ES" sz="1400" dirty="0"/>
              <a:t> </a:t>
            </a:r>
          </a:p>
          <a:p>
            <a:pPr marL="90488"/>
            <a:r>
              <a:rPr lang="es-ES" sz="1400" dirty="0"/>
              <a:t>Natalia </a:t>
            </a:r>
            <a:r>
              <a:rPr lang="es-ES" sz="1400" cap="small" dirty="0"/>
              <a:t>Álvarez Lata</a:t>
            </a:r>
            <a:r>
              <a:rPr lang="es-ES" sz="1400" dirty="0"/>
              <a:t> (Universidad a Coruña)</a:t>
            </a:r>
          </a:p>
          <a:p>
            <a:pPr marL="90488"/>
            <a:r>
              <a:rPr lang="es-ES" sz="1400" i="1" dirty="0" smtClean="0"/>
              <a:t>Catedrática </a:t>
            </a:r>
            <a:r>
              <a:rPr lang="es-ES" sz="1400" i="1" dirty="0"/>
              <a:t>de Derecho civil</a:t>
            </a:r>
            <a:endParaRPr lang="es-ES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904045" y="4160004"/>
            <a:ext cx="42160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10.15 h</a:t>
            </a:r>
            <a:r>
              <a:rPr lang="es-ES" sz="1400" dirty="0"/>
              <a:t>.</a:t>
            </a:r>
            <a:r>
              <a:rPr lang="es-ES" sz="1400" b="1" i="1" dirty="0"/>
              <a:t> Relatores de mesa y encuestas</a:t>
            </a:r>
            <a:endParaRPr lang="es-ES" sz="1400" dirty="0"/>
          </a:p>
          <a:p>
            <a:r>
              <a:rPr lang="es-ES" sz="1400" i="1" dirty="0"/>
              <a:t> </a:t>
            </a:r>
            <a:endParaRPr lang="es-ES" sz="1400" dirty="0"/>
          </a:p>
          <a:p>
            <a:pPr marL="90488"/>
            <a:r>
              <a:rPr lang="es-ES" sz="1400" dirty="0"/>
              <a:t>Isaac Tena </a:t>
            </a:r>
            <a:r>
              <a:rPr lang="es-ES" sz="1400" dirty="0" err="1"/>
              <a:t>Piazuelo</a:t>
            </a:r>
            <a:r>
              <a:rPr lang="es-ES" sz="1400" dirty="0"/>
              <a:t>. </a:t>
            </a:r>
            <a:r>
              <a:rPr lang="es-ES" sz="1400" i="1" dirty="0"/>
              <a:t>Catedrático de Derecho civil</a:t>
            </a:r>
            <a:endParaRPr lang="es-ES" sz="1400" dirty="0"/>
          </a:p>
          <a:p>
            <a:pPr marL="90488"/>
            <a:r>
              <a:rPr lang="es-ES" sz="1400" dirty="0"/>
              <a:t>Cristina </a:t>
            </a:r>
            <a:r>
              <a:rPr lang="es-ES" sz="1400" dirty="0" err="1"/>
              <a:t>Chárlez</a:t>
            </a:r>
            <a:r>
              <a:rPr lang="es-ES" sz="1400" dirty="0"/>
              <a:t> Arán. </a:t>
            </a:r>
            <a:r>
              <a:rPr lang="es-ES" sz="1400" i="1" dirty="0"/>
              <a:t>Profesora Asociada de Derecho civil</a:t>
            </a:r>
            <a:r>
              <a:rPr lang="es-ES" sz="1400" i="1" dirty="0" smtClean="0"/>
              <a:t>.</a:t>
            </a:r>
            <a:endParaRPr lang="es-ES" sz="1400" dirty="0"/>
          </a:p>
          <a:p>
            <a:r>
              <a:rPr lang="es-ES" sz="1400" u="sng" dirty="0"/>
              <a:t>10. 30</a:t>
            </a:r>
            <a:r>
              <a:rPr lang="es-ES" sz="1400" dirty="0"/>
              <a:t>. </a:t>
            </a:r>
            <a:r>
              <a:rPr lang="es-ES" sz="1400" b="1" i="1" dirty="0"/>
              <a:t>Debate de ideas y </a:t>
            </a:r>
            <a:r>
              <a:rPr lang="es-ES" sz="1400" b="1" i="1" dirty="0" smtClean="0"/>
              <a:t>comunicaciones</a:t>
            </a:r>
            <a:endParaRPr lang="es-ES" sz="1400" dirty="0"/>
          </a:p>
          <a:p>
            <a:pPr marL="90488"/>
            <a:r>
              <a:rPr lang="es-ES" sz="1400" i="1" dirty="0"/>
              <a:t>Moderador</a:t>
            </a:r>
            <a:endParaRPr lang="es-ES" sz="1400" dirty="0"/>
          </a:p>
          <a:p>
            <a:pPr marL="90488"/>
            <a:r>
              <a:rPr lang="es-ES" sz="1400" dirty="0"/>
              <a:t>Natalia Álvarez Lata (Universidad a Coruña) </a:t>
            </a:r>
          </a:p>
          <a:p>
            <a:pPr marL="90488"/>
            <a:r>
              <a:rPr lang="es-ES" sz="1400" i="1" dirty="0"/>
              <a:t>Catedrática de Derecho </a:t>
            </a:r>
            <a:r>
              <a:rPr lang="es-ES" sz="1400" i="1" dirty="0" smtClean="0"/>
              <a:t>civil</a:t>
            </a:r>
            <a:r>
              <a:rPr lang="es-ES" sz="1400" dirty="0"/>
              <a:t> </a:t>
            </a:r>
          </a:p>
          <a:p>
            <a:endParaRPr lang="es-ES" sz="1400" u="sng" dirty="0" smtClean="0"/>
          </a:p>
          <a:p>
            <a:r>
              <a:rPr lang="es-ES" sz="1400" u="sng" dirty="0" smtClean="0"/>
              <a:t>11 </a:t>
            </a:r>
            <a:r>
              <a:rPr lang="es-ES" sz="1400" u="sng" dirty="0"/>
              <a:t>h</a:t>
            </a:r>
            <a:r>
              <a:rPr lang="es-ES" sz="1400" dirty="0"/>
              <a:t>. </a:t>
            </a:r>
            <a:r>
              <a:rPr lang="es-ES" sz="1400" b="1" i="1" dirty="0"/>
              <a:t>Pausa café.</a:t>
            </a:r>
            <a:r>
              <a:rPr lang="es-E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9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180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8</a:t>
            </a:fld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74921" y="663861"/>
            <a:ext cx="3140149" cy="2628572"/>
            <a:chOff x="5569732" y="911659"/>
            <a:chExt cx="3506807" cy="35552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732" y="911659"/>
              <a:ext cx="3311940" cy="32780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ángulo 1"/>
            <p:cNvSpPr/>
            <p:nvPr/>
          </p:nvSpPr>
          <p:spPr>
            <a:xfrm>
              <a:off x="5591326" y="4005242"/>
              <a:ext cx="348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Día 22 de noviembre de 2024</a:t>
              </a:r>
            </a:p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Sesión de mañana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3792279" y="614021"/>
            <a:ext cx="53517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11.30 h</a:t>
            </a:r>
            <a:r>
              <a:rPr lang="es-ES" sz="1400" dirty="0"/>
              <a:t>. </a:t>
            </a:r>
            <a:r>
              <a:rPr lang="es-ES" sz="1400" b="1" dirty="0"/>
              <a:t>Mesa 5:</a:t>
            </a:r>
            <a:r>
              <a:rPr lang="es-ES" sz="1400" dirty="0"/>
              <a:t> </a:t>
            </a:r>
            <a:r>
              <a:rPr lang="es-ES" sz="1400" b="1" i="1" dirty="0"/>
              <a:t>Derecho patrimonial: Obligaciones y contratos en el mundo actual. Derecho de </a:t>
            </a:r>
            <a:r>
              <a:rPr lang="es-ES" sz="1400" b="1" i="1" dirty="0" smtClean="0"/>
              <a:t>propiedad</a:t>
            </a:r>
            <a:endParaRPr lang="es-ES" sz="1400" dirty="0"/>
          </a:p>
          <a:p>
            <a:r>
              <a:rPr lang="es-ES" sz="1400" i="1" dirty="0"/>
              <a:t>Ponentes: </a:t>
            </a:r>
            <a:endParaRPr lang="es-ES" sz="1400" dirty="0"/>
          </a:p>
          <a:p>
            <a:pPr marL="90488"/>
            <a:r>
              <a:rPr lang="es-ES" sz="1400" dirty="0"/>
              <a:t>Ángel </a:t>
            </a:r>
            <a:r>
              <a:rPr lang="es-ES" sz="1400" cap="small" dirty="0"/>
              <a:t>Carrasco Perera</a:t>
            </a:r>
            <a:r>
              <a:rPr lang="es-ES" sz="1400" dirty="0"/>
              <a:t> (Universidad Castilla-La Mancha)</a:t>
            </a:r>
          </a:p>
          <a:p>
            <a:pPr marL="90488"/>
            <a:r>
              <a:rPr lang="es-ES" sz="1400" dirty="0"/>
              <a:t>María Paz</a:t>
            </a:r>
            <a:r>
              <a:rPr lang="es-ES" sz="1400" cap="small" dirty="0"/>
              <a:t> García Rubio</a:t>
            </a:r>
            <a:r>
              <a:rPr lang="es-ES" sz="1400" dirty="0"/>
              <a:t> (Universidad de Santiago)</a:t>
            </a:r>
          </a:p>
          <a:p>
            <a:pPr marL="90488"/>
            <a:r>
              <a:rPr lang="es-ES" sz="1400" dirty="0"/>
              <a:t>Carlos </a:t>
            </a:r>
            <a:r>
              <a:rPr lang="es-ES" sz="1400" cap="small" dirty="0"/>
              <a:t>Martínez de Aguirre</a:t>
            </a:r>
            <a:r>
              <a:rPr lang="es-ES" sz="1400" dirty="0"/>
              <a:t> (Universidad de Zaragoza)</a:t>
            </a:r>
          </a:p>
          <a:p>
            <a:pPr marL="90488"/>
            <a:r>
              <a:rPr lang="es-ES" sz="1400" i="1" dirty="0"/>
              <a:t>Catedráticos de Derecho civil.</a:t>
            </a:r>
            <a:endParaRPr lang="es-ES" sz="1400" dirty="0"/>
          </a:p>
          <a:p>
            <a:r>
              <a:rPr lang="es-ES" sz="1400" i="1" dirty="0"/>
              <a:t>Relatores:</a:t>
            </a:r>
            <a:endParaRPr lang="es-ES" sz="1400" dirty="0"/>
          </a:p>
          <a:p>
            <a:pPr marL="90488"/>
            <a:r>
              <a:rPr lang="es-ES" sz="1400" dirty="0" smtClean="0"/>
              <a:t>Sofía </a:t>
            </a:r>
            <a:r>
              <a:rPr lang="es-ES" sz="1400" cap="small" dirty="0"/>
              <a:t>de Salas Murillo</a:t>
            </a:r>
            <a:r>
              <a:rPr lang="es-ES" sz="1400" dirty="0"/>
              <a:t>. </a:t>
            </a:r>
            <a:r>
              <a:rPr lang="es-ES" sz="1400" i="1" dirty="0"/>
              <a:t>Catedrática de Derecho civil</a:t>
            </a:r>
            <a:endParaRPr lang="es-ES" sz="1400" dirty="0"/>
          </a:p>
          <a:p>
            <a:pPr marL="90488"/>
            <a:r>
              <a:rPr lang="es-ES" sz="1400" dirty="0"/>
              <a:t>María Victoria </a:t>
            </a:r>
            <a:r>
              <a:rPr lang="es-ES" sz="1400" cap="small" dirty="0"/>
              <a:t>Mayor del Hoyo</a:t>
            </a:r>
            <a:r>
              <a:rPr lang="es-ES" sz="1400" dirty="0"/>
              <a:t>. </a:t>
            </a:r>
            <a:r>
              <a:rPr lang="es-ES" sz="1400" i="1" dirty="0"/>
              <a:t>Profesora Titular de Derecho civil</a:t>
            </a:r>
            <a:r>
              <a:rPr lang="es-ES" sz="1400" dirty="0"/>
              <a:t> </a:t>
            </a:r>
          </a:p>
          <a:p>
            <a:pPr marL="90488"/>
            <a:r>
              <a:rPr lang="es-ES" sz="1400" dirty="0"/>
              <a:t>Universidad de Zaragoza</a:t>
            </a:r>
          </a:p>
          <a:p>
            <a:r>
              <a:rPr lang="es-ES" sz="1400" i="1" dirty="0"/>
              <a:t>Moderador:</a:t>
            </a:r>
            <a:r>
              <a:rPr lang="es-ES" sz="1400" dirty="0"/>
              <a:t> </a:t>
            </a:r>
          </a:p>
          <a:p>
            <a:pPr marL="90488"/>
            <a:r>
              <a:rPr lang="es-ES" sz="1400" dirty="0"/>
              <a:t>Manuel Jesús </a:t>
            </a:r>
            <a:r>
              <a:rPr lang="es-ES" sz="1400" cap="small" dirty="0"/>
              <a:t>Marín López.</a:t>
            </a:r>
            <a:r>
              <a:rPr lang="es-ES" sz="1400" dirty="0"/>
              <a:t> Universidad de Castilla-La Mancha</a:t>
            </a:r>
          </a:p>
          <a:p>
            <a:pPr marL="90488"/>
            <a:r>
              <a:rPr lang="es-ES" sz="1400" i="1" dirty="0"/>
              <a:t>Catedrático de Derecho civil.</a:t>
            </a:r>
            <a:endParaRPr lang="es-ES" sz="1400" dirty="0"/>
          </a:p>
          <a:p>
            <a:r>
              <a:rPr lang="es-ES" sz="1400" dirty="0"/>
              <a:t> 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1636" y="3747879"/>
            <a:ext cx="53106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12.30</a:t>
            </a:r>
            <a:r>
              <a:rPr lang="es-ES" sz="1400" dirty="0"/>
              <a:t>. </a:t>
            </a:r>
            <a:r>
              <a:rPr lang="es-ES" sz="1400" b="1" i="1" dirty="0"/>
              <a:t>Relatores de mesa</a:t>
            </a:r>
            <a:r>
              <a:rPr lang="es-ES" sz="1400" dirty="0"/>
              <a:t> </a:t>
            </a:r>
            <a:r>
              <a:rPr lang="es-ES" sz="1400" b="1" dirty="0"/>
              <a:t>y encuestas </a:t>
            </a:r>
            <a:endParaRPr lang="es-ES" sz="1400" dirty="0" smtClean="0"/>
          </a:p>
          <a:p>
            <a:pPr marL="90488"/>
            <a:r>
              <a:rPr lang="es-ES" sz="1400" dirty="0" smtClean="0"/>
              <a:t>Sofía </a:t>
            </a:r>
            <a:r>
              <a:rPr lang="es-ES" sz="1400" dirty="0"/>
              <a:t>d</a:t>
            </a:r>
            <a:r>
              <a:rPr lang="es-ES" sz="1400" cap="small" dirty="0"/>
              <a:t>e Salas Murillo</a:t>
            </a:r>
            <a:r>
              <a:rPr lang="es-ES" sz="1400" dirty="0"/>
              <a:t>. </a:t>
            </a:r>
            <a:r>
              <a:rPr lang="es-ES" sz="1400" i="1" dirty="0"/>
              <a:t>Catedrática de Derecho civil</a:t>
            </a:r>
            <a:endParaRPr lang="es-ES" sz="1400" dirty="0"/>
          </a:p>
          <a:p>
            <a:pPr marL="90488"/>
            <a:r>
              <a:rPr lang="es-ES" sz="1400" dirty="0"/>
              <a:t>María Victoria </a:t>
            </a:r>
            <a:r>
              <a:rPr lang="es-ES" sz="1400" cap="small" dirty="0"/>
              <a:t>Mayor del Hoyo</a:t>
            </a:r>
            <a:r>
              <a:rPr lang="es-ES" sz="1400" dirty="0"/>
              <a:t>. </a:t>
            </a:r>
            <a:r>
              <a:rPr lang="es-ES" sz="1400" i="1" dirty="0"/>
              <a:t>Profesora Titular de Derecho civil</a:t>
            </a:r>
            <a:endParaRPr lang="es-ES" sz="1400" dirty="0"/>
          </a:p>
          <a:p>
            <a:pPr marL="90488"/>
            <a:r>
              <a:rPr lang="es-ES" sz="1400" dirty="0"/>
              <a:t> </a:t>
            </a:r>
          </a:p>
          <a:p>
            <a:r>
              <a:rPr lang="es-ES" sz="1400" u="sng" dirty="0"/>
              <a:t>12.45</a:t>
            </a:r>
            <a:r>
              <a:rPr lang="es-ES" sz="1400" dirty="0"/>
              <a:t>. </a:t>
            </a:r>
            <a:r>
              <a:rPr lang="es-ES" sz="1400" b="1" i="1" dirty="0"/>
              <a:t>Debate de ideas y </a:t>
            </a:r>
            <a:r>
              <a:rPr lang="es-ES" sz="1400" b="1" i="1" dirty="0" smtClean="0"/>
              <a:t>comunicaciones</a:t>
            </a:r>
            <a:endParaRPr lang="es-ES" sz="1400" i="1" dirty="0" smtClean="0"/>
          </a:p>
          <a:p>
            <a:pPr marL="90488"/>
            <a:r>
              <a:rPr lang="es-ES" sz="1400" i="1" dirty="0" smtClean="0"/>
              <a:t>Moderador</a:t>
            </a:r>
            <a:r>
              <a:rPr lang="es-ES" sz="1400" i="1" dirty="0"/>
              <a:t>:</a:t>
            </a:r>
            <a:endParaRPr lang="es-ES" sz="1400" dirty="0"/>
          </a:p>
          <a:p>
            <a:pPr marL="90488"/>
            <a:r>
              <a:rPr lang="es-ES" sz="1400" dirty="0"/>
              <a:t>Manuel Jesús </a:t>
            </a:r>
            <a:r>
              <a:rPr lang="es-ES" sz="1400" cap="small" dirty="0"/>
              <a:t>Marín López</a:t>
            </a:r>
            <a:endParaRPr lang="es-ES" sz="1400" dirty="0"/>
          </a:p>
          <a:p>
            <a:pPr marL="90488"/>
            <a:r>
              <a:rPr lang="es-ES" sz="1400" i="1" dirty="0"/>
              <a:t>Catedrático de Derecho </a:t>
            </a:r>
            <a:r>
              <a:rPr lang="es-ES" sz="1400" i="1" dirty="0" smtClean="0"/>
              <a:t>civil</a:t>
            </a:r>
            <a:endParaRPr lang="es-ES" sz="1400" dirty="0"/>
          </a:p>
          <a:p>
            <a:r>
              <a:rPr lang="es-ES" sz="1400" u="sng" dirty="0"/>
              <a:t>13.30. h</a:t>
            </a:r>
            <a:r>
              <a:rPr lang="es-ES" sz="1400" i="1" dirty="0"/>
              <a:t>.</a:t>
            </a:r>
            <a:r>
              <a:rPr lang="es-ES" sz="1400" b="1" i="1" dirty="0"/>
              <a:t> Relatores General</a:t>
            </a:r>
            <a:endParaRPr lang="es-ES" sz="1400" dirty="0"/>
          </a:p>
          <a:p>
            <a:pPr marL="90488"/>
            <a:endParaRPr lang="es-ES" sz="1400" i="1" dirty="0" smtClean="0"/>
          </a:p>
          <a:p>
            <a:pPr marL="90488"/>
            <a:r>
              <a:rPr lang="es-ES" sz="1400" i="1" dirty="0" smtClean="0"/>
              <a:t>Conclusiones </a:t>
            </a:r>
            <a:r>
              <a:rPr lang="es-ES" sz="1400" i="1" dirty="0"/>
              <a:t>a cargo de:</a:t>
            </a:r>
            <a:endParaRPr lang="es-ES" sz="1400" dirty="0"/>
          </a:p>
          <a:p>
            <a:pPr marL="90488"/>
            <a:r>
              <a:rPr lang="es-ES" sz="1400" dirty="0"/>
              <a:t>María Teresa </a:t>
            </a:r>
            <a:r>
              <a:rPr lang="es-ES" sz="1400" cap="small" dirty="0"/>
              <a:t>Alonso Pérez</a:t>
            </a:r>
            <a:r>
              <a:rPr lang="es-ES" sz="1400" dirty="0"/>
              <a:t>. </a:t>
            </a:r>
            <a:r>
              <a:rPr lang="es-ES" sz="1400" i="1" dirty="0"/>
              <a:t>Catedrática de Derecho civil</a:t>
            </a:r>
            <a:endParaRPr lang="es-ES" sz="1400" dirty="0"/>
          </a:p>
          <a:p>
            <a:pPr marL="90488"/>
            <a:r>
              <a:rPr lang="es-ES" sz="1400" dirty="0"/>
              <a:t>Miguel </a:t>
            </a:r>
            <a:r>
              <a:rPr lang="es-ES" sz="1400" cap="small" dirty="0" err="1"/>
              <a:t>Lacruz</a:t>
            </a:r>
            <a:r>
              <a:rPr lang="es-ES" sz="1400" cap="small" dirty="0"/>
              <a:t> Mantecón</a:t>
            </a:r>
            <a:r>
              <a:rPr lang="es-ES" sz="1400" dirty="0"/>
              <a:t>. </a:t>
            </a:r>
            <a:r>
              <a:rPr lang="es-ES" sz="1400" i="1" dirty="0"/>
              <a:t>Profesor Titular de Derecho </a:t>
            </a:r>
            <a:r>
              <a:rPr lang="es-ES" sz="1400" i="1" dirty="0" smtClean="0"/>
              <a:t>civil</a:t>
            </a:r>
            <a:endParaRPr lang="es-ES" sz="14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5842445" y="4092315"/>
            <a:ext cx="2716938" cy="2259029"/>
            <a:chOff x="5833730" y="3830603"/>
            <a:chExt cx="2544726" cy="2176783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416" y="3830603"/>
              <a:ext cx="2466975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CuadroTexto 15"/>
            <p:cNvSpPr txBox="1"/>
            <p:nvPr/>
          </p:nvSpPr>
          <p:spPr>
            <a:xfrm>
              <a:off x="5833730" y="5422611"/>
              <a:ext cx="2544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i="1" u="sng" dirty="0">
                  <a:solidFill>
                    <a:schemeClr val="bg1"/>
                  </a:solidFill>
                </a:rPr>
                <a:t>14.00 h</a:t>
              </a:r>
              <a:r>
                <a:rPr lang="es-ES" sz="1400" b="1" i="1" dirty="0">
                  <a:solidFill>
                    <a:schemeClr val="bg1"/>
                  </a:solidFill>
                </a:rPr>
                <a:t>. Comida de </a:t>
              </a:r>
              <a:r>
                <a:rPr lang="es-ES" sz="1400" b="1" i="1" dirty="0" smtClean="0">
                  <a:solidFill>
                    <a:schemeClr val="bg1"/>
                  </a:solidFill>
                </a:rPr>
                <a:t>trabajo</a:t>
              </a:r>
            </a:p>
            <a:p>
              <a:pPr algn="ctr"/>
              <a:r>
                <a:rPr lang="es-ES" sz="1400" b="1" i="1" dirty="0" smtClean="0">
                  <a:solidFill>
                    <a:schemeClr val="bg1"/>
                  </a:solidFill>
                </a:rPr>
                <a:t>Restaurante Paraninfo</a:t>
              </a:r>
              <a:r>
                <a:rPr lang="es-ES" dirty="0"/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8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105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enseñanza del Derecho civil en la España del siglo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2DB-7C68-40F0-A2C4-BD4FE90281DF}" type="slidenum">
              <a:rPr lang="es-ES" smtClean="0">
                <a:solidFill>
                  <a:schemeClr val="tx1"/>
                </a:solidFill>
              </a:rPr>
              <a:t>9</a:t>
            </a:fld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47991" y="3696417"/>
            <a:ext cx="3140149" cy="2748905"/>
            <a:chOff x="5569732" y="911659"/>
            <a:chExt cx="3506807" cy="371800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732" y="911659"/>
              <a:ext cx="3311940" cy="32780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ángulo 1"/>
            <p:cNvSpPr/>
            <p:nvPr/>
          </p:nvSpPr>
          <p:spPr>
            <a:xfrm>
              <a:off x="5591326" y="4005242"/>
              <a:ext cx="3485213" cy="624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Día 22 de noviembre de 2024</a:t>
              </a:r>
            </a:p>
            <a:p>
              <a:pPr algn="ctr"/>
              <a:r>
                <a:rPr lang="es-ES" sz="1200" b="1" i="1" dirty="0">
                  <a:solidFill>
                    <a:schemeClr val="bg1"/>
                  </a:solidFill>
                </a:rPr>
                <a:t>Sesión de </a:t>
              </a:r>
              <a:r>
                <a:rPr lang="es-ES" sz="1200" b="1" i="1" dirty="0" smtClean="0">
                  <a:solidFill>
                    <a:schemeClr val="bg1"/>
                  </a:solidFill>
                </a:rPr>
                <a:t>tarde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52283" y="615623"/>
            <a:ext cx="72944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16.00 h</a:t>
            </a:r>
            <a:r>
              <a:rPr lang="es-ES" sz="1400" dirty="0"/>
              <a:t>. </a:t>
            </a:r>
            <a:r>
              <a:rPr lang="es-ES" sz="1400" b="1" i="1" dirty="0"/>
              <a:t>Profesiones jurídicas: ¿Qué se espera de la Universidad</a:t>
            </a:r>
            <a:r>
              <a:rPr lang="es-ES" sz="1400" b="1" i="1" dirty="0" smtClean="0"/>
              <a:t>?</a:t>
            </a:r>
            <a:endParaRPr lang="es-ES" sz="1400" dirty="0"/>
          </a:p>
          <a:p>
            <a:r>
              <a:rPr lang="es-ES" sz="1400" i="1" dirty="0"/>
              <a:t>Ponentes: </a:t>
            </a:r>
            <a:endParaRPr lang="es-ES" sz="1400" dirty="0"/>
          </a:p>
          <a:p>
            <a:pPr marL="179388"/>
            <a:r>
              <a:rPr lang="es-ES" sz="1400" dirty="0"/>
              <a:t>D. Manuel </a:t>
            </a:r>
            <a:r>
              <a:rPr lang="es-ES" sz="1400" cap="small" dirty="0"/>
              <a:t>Bellido Aspas</a:t>
            </a:r>
            <a:r>
              <a:rPr lang="es-ES" sz="1400" i="1" dirty="0"/>
              <a:t>. Presidente del TSJA</a:t>
            </a:r>
            <a:endParaRPr lang="es-ES" sz="1400" dirty="0"/>
          </a:p>
          <a:p>
            <a:pPr marL="179388"/>
            <a:r>
              <a:rPr lang="es-ES" sz="1400" dirty="0"/>
              <a:t>D. Fernando </a:t>
            </a:r>
            <a:r>
              <a:rPr lang="es-ES" sz="1400" cap="small" dirty="0" err="1"/>
              <a:t>Baringo</a:t>
            </a:r>
            <a:r>
              <a:rPr lang="es-ES" sz="1400" cap="small" dirty="0"/>
              <a:t> Giner</a:t>
            </a:r>
            <a:r>
              <a:rPr lang="es-ES" sz="1400" dirty="0"/>
              <a:t>.</a:t>
            </a:r>
            <a:r>
              <a:rPr lang="es-ES" sz="1400" i="1" dirty="0"/>
              <a:t> Abogado del R. e I. Colegio de Abogados de Zaragoza</a:t>
            </a:r>
            <a:endParaRPr lang="es-ES" sz="1400" dirty="0"/>
          </a:p>
          <a:p>
            <a:pPr marL="179388"/>
            <a:r>
              <a:rPr lang="es-ES" sz="1400" dirty="0"/>
              <a:t>D. Dámaso </a:t>
            </a:r>
            <a:r>
              <a:rPr lang="es-ES" sz="1400" cap="small" dirty="0"/>
              <a:t>Cruz Gime</a:t>
            </a:r>
            <a:r>
              <a:rPr lang="es-ES" sz="1400" dirty="0"/>
              <a:t>no. </a:t>
            </a:r>
            <a:r>
              <a:rPr lang="es-ES" sz="1400" i="1" dirty="0"/>
              <a:t>Decano del Colegio notarial de Aragón </a:t>
            </a:r>
            <a:endParaRPr lang="es-ES" sz="1400" dirty="0"/>
          </a:p>
          <a:p>
            <a:pPr marL="179388"/>
            <a:r>
              <a:rPr lang="es-ES" sz="1400" dirty="0"/>
              <a:t>Dª. María Ángeles </a:t>
            </a:r>
            <a:r>
              <a:rPr lang="es-ES" sz="1400" cap="small" dirty="0"/>
              <a:t>Ruíz Blasco</a:t>
            </a:r>
            <a:r>
              <a:rPr lang="es-ES" sz="1400" i="1" dirty="0"/>
              <a:t>. Decana del Colegio de registradores de Aragón </a:t>
            </a:r>
            <a:endParaRPr lang="es-ES" sz="1400" dirty="0"/>
          </a:p>
          <a:p>
            <a:pPr marL="179388"/>
            <a:r>
              <a:rPr lang="es-ES" sz="1400" dirty="0"/>
              <a:t>Dª. María Asunción </a:t>
            </a:r>
            <a:r>
              <a:rPr lang="es-ES" sz="1400" cap="small" dirty="0"/>
              <a:t>Losada Sabater.</a:t>
            </a:r>
            <a:r>
              <a:rPr lang="es-ES" sz="1400" dirty="0"/>
              <a:t> </a:t>
            </a:r>
            <a:r>
              <a:rPr lang="es-ES" sz="1400" i="1" dirty="0"/>
              <a:t>Fiscal Superior de Aragón.</a:t>
            </a:r>
            <a:endParaRPr lang="es-ES" sz="1400" dirty="0"/>
          </a:p>
          <a:p>
            <a:r>
              <a:rPr lang="es-ES" sz="1400" i="1" dirty="0"/>
              <a:t>Relator: </a:t>
            </a:r>
            <a:endParaRPr lang="es-ES" sz="1400" dirty="0"/>
          </a:p>
          <a:p>
            <a:pPr marL="179388"/>
            <a:r>
              <a:rPr lang="es-ES" sz="1400" dirty="0"/>
              <a:t>Gerardo </a:t>
            </a:r>
            <a:r>
              <a:rPr lang="es-ES" sz="1400" cap="small" dirty="0"/>
              <a:t>Aguas Valero</a:t>
            </a:r>
            <a:r>
              <a:rPr lang="es-ES" sz="1400" dirty="0"/>
              <a:t>. (Universidad de Zaragoza) </a:t>
            </a:r>
          </a:p>
          <a:p>
            <a:pPr marL="179388"/>
            <a:r>
              <a:rPr lang="es-ES" sz="1400" i="1" dirty="0"/>
              <a:t>Doctorando.</a:t>
            </a:r>
            <a:endParaRPr lang="es-ES" sz="1400" dirty="0"/>
          </a:p>
          <a:p>
            <a:r>
              <a:rPr lang="es-ES" sz="1400" i="1" dirty="0"/>
              <a:t>Moderador: </a:t>
            </a:r>
            <a:endParaRPr lang="es-ES" sz="1400" dirty="0"/>
          </a:p>
          <a:p>
            <a:pPr marL="179388"/>
            <a:r>
              <a:rPr lang="es-ES" sz="1400" dirty="0"/>
              <a:t>Carmen </a:t>
            </a:r>
            <a:r>
              <a:rPr lang="es-ES" sz="1400" cap="small" dirty="0" err="1"/>
              <a:t>Bayod</a:t>
            </a:r>
            <a:r>
              <a:rPr lang="es-ES" sz="1400" cap="small" dirty="0"/>
              <a:t> López</a:t>
            </a:r>
            <a:r>
              <a:rPr lang="es-ES" sz="1400" dirty="0"/>
              <a:t>. (Universidad de Zaragoza). </a:t>
            </a:r>
          </a:p>
          <a:p>
            <a:pPr marL="179388"/>
            <a:r>
              <a:rPr lang="es-ES" sz="1400" i="1" dirty="0"/>
              <a:t>Catedrática de Derecho civil.</a:t>
            </a:r>
            <a:endParaRPr lang="es-ES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93175" y="3603548"/>
            <a:ext cx="51508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16.30 h.  </a:t>
            </a:r>
            <a:r>
              <a:rPr lang="es-ES" sz="1400" b="1" i="1" dirty="0"/>
              <a:t>Resultados de las Encuestas</a:t>
            </a:r>
            <a:endParaRPr lang="es-ES" sz="1400" dirty="0"/>
          </a:p>
          <a:p>
            <a:r>
              <a:rPr lang="es-ES" sz="1400" dirty="0"/>
              <a:t> </a:t>
            </a:r>
          </a:p>
          <a:p>
            <a:r>
              <a:rPr lang="es-ES" sz="1400" dirty="0"/>
              <a:t>17.00 h. </a:t>
            </a:r>
            <a:r>
              <a:rPr lang="es-ES" sz="1400" b="1" i="1" dirty="0"/>
              <a:t>Debate General</a:t>
            </a:r>
            <a:r>
              <a:rPr lang="es-ES" sz="1400" dirty="0"/>
              <a:t>.</a:t>
            </a:r>
          </a:p>
          <a:p>
            <a:r>
              <a:rPr lang="es-ES" sz="1400" i="1" dirty="0"/>
              <a:t>Moderadores</a:t>
            </a:r>
            <a:r>
              <a:rPr lang="es-ES" sz="1400" dirty="0"/>
              <a:t>:</a:t>
            </a:r>
          </a:p>
          <a:p>
            <a:pPr marL="90488"/>
            <a:r>
              <a:rPr lang="es-ES" sz="1400" dirty="0"/>
              <a:t>Carmen </a:t>
            </a:r>
            <a:r>
              <a:rPr lang="es-ES" sz="1400" cap="small" dirty="0" err="1"/>
              <a:t>Bayod</a:t>
            </a:r>
            <a:r>
              <a:rPr lang="es-ES" sz="1400" cap="small" dirty="0"/>
              <a:t> López</a:t>
            </a:r>
            <a:r>
              <a:rPr lang="es-ES" sz="1400" dirty="0"/>
              <a:t>. </a:t>
            </a:r>
          </a:p>
          <a:p>
            <a:pPr marL="90488"/>
            <a:r>
              <a:rPr lang="es-ES" sz="1400" dirty="0"/>
              <a:t>José Manuel </a:t>
            </a:r>
            <a:r>
              <a:rPr lang="es-ES" sz="1400" cap="small" dirty="0"/>
              <a:t>Busto Lago</a:t>
            </a:r>
            <a:r>
              <a:rPr lang="es-ES" sz="1400" dirty="0"/>
              <a:t>. </a:t>
            </a:r>
          </a:p>
          <a:p>
            <a:pPr marL="90488"/>
            <a:r>
              <a:rPr lang="es-ES" sz="1400" i="1" dirty="0"/>
              <a:t>Catedráticos de Derecho civil</a:t>
            </a:r>
            <a:endParaRPr lang="es-ES" sz="1400" dirty="0"/>
          </a:p>
          <a:p>
            <a:r>
              <a:rPr lang="es-ES" sz="1400" dirty="0"/>
              <a:t> </a:t>
            </a:r>
          </a:p>
          <a:p>
            <a:r>
              <a:rPr lang="es-ES" sz="1400" u="sng" dirty="0"/>
              <a:t>17.30 h</a:t>
            </a:r>
            <a:r>
              <a:rPr lang="es-ES" sz="1400" dirty="0"/>
              <a:t>. </a:t>
            </a:r>
            <a:r>
              <a:rPr lang="es-ES" sz="1400" b="1" dirty="0"/>
              <a:t>Conclusiones</a:t>
            </a:r>
            <a:r>
              <a:rPr lang="es-ES" sz="1400" dirty="0" smtClean="0"/>
              <a:t>.</a:t>
            </a:r>
            <a:endParaRPr lang="es-ES" sz="1400" dirty="0"/>
          </a:p>
          <a:p>
            <a:r>
              <a:rPr lang="es-ES" sz="1400" dirty="0" smtClean="0"/>
              <a:t>A </a:t>
            </a:r>
            <a:r>
              <a:rPr lang="es-ES" sz="1400" dirty="0"/>
              <a:t>cargo de Relatores Generales:</a:t>
            </a:r>
          </a:p>
          <a:p>
            <a:pPr marL="90488"/>
            <a:r>
              <a:rPr lang="es-ES" sz="1400" dirty="0"/>
              <a:t>Miguel </a:t>
            </a:r>
            <a:r>
              <a:rPr lang="es-ES" sz="1400" cap="small" dirty="0" err="1"/>
              <a:t>Lacruz</a:t>
            </a:r>
            <a:r>
              <a:rPr lang="es-ES" sz="1400" cap="small" dirty="0"/>
              <a:t> Mantecón</a:t>
            </a:r>
            <a:r>
              <a:rPr lang="es-ES" sz="1400" dirty="0"/>
              <a:t>. </a:t>
            </a:r>
            <a:r>
              <a:rPr lang="es-ES" sz="1400" i="1" dirty="0"/>
              <a:t>Profesor Titular de Derecho civil</a:t>
            </a:r>
            <a:r>
              <a:rPr lang="es-ES" sz="1400" dirty="0"/>
              <a:t>.</a:t>
            </a:r>
          </a:p>
          <a:p>
            <a:pPr marL="90488"/>
            <a:r>
              <a:rPr lang="es-ES" sz="1400" dirty="0"/>
              <a:t>María Teresa </a:t>
            </a:r>
            <a:r>
              <a:rPr lang="es-ES" sz="1400" cap="small" dirty="0"/>
              <a:t>Alonso Pérez</a:t>
            </a:r>
            <a:r>
              <a:rPr lang="es-ES" sz="1400" dirty="0"/>
              <a:t>. </a:t>
            </a:r>
            <a:r>
              <a:rPr lang="es-ES" sz="1400" i="1" dirty="0"/>
              <a:t>Catedrática de Derecho civil</a:t>
            </a:r>
            <a:endParaRPr lang="es-ES" sz="1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30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1434</Words>
  <Application>Microsoft Office PowerPoint</Application>
  <PresentationFormat>Presentación en pantalla (4:3)</PresentationFormat>
  <Paragraphs>380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65</cp:revision>
  <dcterms:created xsi:type="dcterms:W3CDTF">2024-06-12T15:30:34Z</dcterms:created>
  <dcterms:modified xsi:type="dcterms:W3CDTF">2024-06-19T18:25:46Z</dcterms:modified>
</cp:coreProperties>
</file>